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notesMasterIdLst>
    <p:notesMasterId r:id="rId55"/>
  </p:notesMasterIdLst>
  <p:sldIdLst>
    <p:sldId id="317" r:id="rId2"/>
    <p:sldId id="258" r:id="rId3"/>
    <p:sldId id="309" r:id="rId4"/>
    <p:sldId id="308" r:id="rId5"/>
    <p:sldId id="259" r:id="rId6"/>
    <p:sldId id="318" r:id="rId7"/>
    <p:sldId id="270" r:id="rId8"/>
    <p:sldId id="261" r:id="rId9"/>
    <p:sldId id="262" r:id="rId10"/>
    <p:sldId id="263" r:id="rId11"/>
    <p:sldId id="264" r:id="rId12"/>
    <p:sldId id="269" r:id="rId13"/>
    <p:sldId id="268" r:id="rId14"/>
    <p:sldId id="319" r:id="rId15"/>
    <p:sldId id="272" r:id="rId16"/>
    <p:sldId id="286" r:id="rId17"/>
    <p:sldId id="273" r:id="rId18"/>
    <p:sldId id="271" r:id="rId19"/>
    <p:sldId id="274" r:id="rId20"/>
    <p:sldId id="277" r:id="rId21"/>
    <p:sldId id="322" r:id="rId22"/>
    <p:sldId id="287" r:id="rId23"/>
    <p:sldId id="289" r:id="rId24"/>
    <p:sldId id="290" r:id="rId25"/>
    <p:sldId id="279" r:id="rId26"/>
    <p:sldId id="280" r:id="rId27"/>
    <p:sldId id="291" r:id="rId28"/>
    <p:sldId id="292" r:id="rId29"/>
    <p:sldId id="281" r:id="rId30"/>
    <p:sldId id="306" r:id="rId31"/>
    <p:sldId id="320" r:id="rId32"/>
    <p:sldId id="275" r:id="rId33"/>
    <p:sldId id="283" r:id="rId34"/>
    <p:sldId id="321" r:id="rId35"/>
    <p:sldId id="285" r:id="rId36"/>
    <p:sldId id="293" r:id="rId37"/>
    <p:sldId id="294" r:id="rId38"/>
    <p:sldId id="295" r:id="rId39"/>
    <p:sldId id="296" r:id="rId40"/>
    <p:sldId id="297" r:id="rId41"/>
    <p:sldId id="298" r:id="rId42"/>
    <p:sldId id="313" r:id="rId43"/>
    <p:sldId id="302" r:id="rId44"/>
    <p:sldId id="303" r:id="rId45"/>
    <p:sldId id="304" r:id="rId46"/>
    <p:sldId id="305" r:id="rId47"/>
    <p:sldId id="310" r:id="rId48"/>
    <p:sldId id="316" r:id="rId49"/>
    <p:sldId id="311" r:id="rId50"/>
    <p:sldId id="312" r:id="rId51"/>
    <p:sldId id="315" r:id="rId52"/>
    <p:sldId id="314" r:id="rId53"/>
    <p:sldId id="301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ps" initials="k" lastIdx="3" clrIdx="0"/>
  <p:cmAuthor id="1" name="Stephen Archer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36" autoAdjust="0"/>
    <p:restoredTop sz="76415" autoAdjust="0"/>
  </p:normalViewPr>
  <p:slideViewPr>
    <p:cSldViewPr snapToGrid="0" snapToObjects="1">
      <p:cViewPr varScale="1">
        <p:scale>
          <a:sx n="73" d="100"/>
          <a:sy n="73" d="100"/>
        </p:scale>
        <p:origin x="-12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164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1:33:49.730" idx="1">
    <p:pos x="1685" y="3271"/>
    <p:text>ВИСЛОВИ</p:text>
  </p:cm>
  <p:cm authorId="1" dt="2015-06-15T13:33:53.340" idx="1">
    <p:pos x="10" y="10"/>
    <p:text/>
  </p:cm>
  <p:cm authorId="1" dt="2015-06-15T13:34:12.180" idx="2">
    <p:pos x="146" y="146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6-15T11:37:38.608" idx="2">
    <p:pos x="3514" y="134"/>
    <p:text>дітей, підлітків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8E64C-EA1E-B644-9AFE-6C049B9F1DF4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Click to edit Master text styles</a:t>
            </a:r>
          </a:p>
          <a:p>
            <a:pPr lvl="1"/>
            <a:r>
              <a:rPr lang="uk-UA" smtClean="0"/>
              <a:t>Second level</a:t>
            </a:r>
          </a:p>
          <a:p>
            <a:pPr lvl="2"/>
            <a:r>
              <a:rPr lang="uk-UA" smtClean="0"/>
              <a:t>Third level</a:t>
            </a:r>
          </a:p>
          <a:p>
            <a:pPr lvl="3"/>
            <a:r>
              <a:rPr lang="uk-UA" smtClean="0"/>
              <a:t>Fourth level</a:t>
            </a:r>
          </a:p>
          <a:p>
            <a:pPr lvl="4"/>
            <a:r>
              <a:rPr lang="uk-U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12D9C-E046-C847-8FD9-DF2256C35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263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12D9C-E046-C847-8FD9-DF2256C359C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014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Characteristics</a:t>
            </a:r>
            <a:r>
              <a:rPr lang="en-CA" baseline="0" dirty="0" smtClean="0"/>
              <a:t> of individuals who are likely to bully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33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err="1" smtClean="0"/>
              <a:t>Заздрість</a:t>
            </a:r>
            <a:r>
              <a:rPr lang="en-CA" sz="1200" dirty="0" smtClean="0"/>
              <a:t> (jealousy)</a:t>
            </a:r>
            <a:r>
              <a:rPr lang="uk-UA" sz="1200" dirty="0" smtClean="0"/>
              <a:t>, </a:t>
            </a:r>
            <a:r>
              <a:rPr lang="en-CA" sz="1200" dirty="0" err="1" smtClean="0"/>
              <a:t>П</a:t>
            </a:r>
            <a:r>
              <a:rPr lang="ru-RU" sz="1200" dirty="0" err="1" smtClean="0"/>
              <a:t>омста</a:t>
            </a:r>
            <a:r>
              <a:rPr lang="ru-RU" sz="1200" dirty="0" smtClean="0"/>
              <a:t> </a:t>
            </a:r>
            <a:r>
              <a:rPr lang="en-CA" sz="1200" dirty="0" smtClean="0"/>
              <a:t>(revenge)</a:t>
            </a:r>
            <a:r>
              <a:rPr lang="ru-RU" sz="1200" dirty="0" smtClean="0"/>
              <a:t>, </a:t>
            </a:r>
            <a:r>
              <a:rPr lang="ru-RU" sz="1200" dirty="0" err="1" smtClean="0"/>
              <a:t>відчуття</a:t>
            </a:r>
            <a:r>
              <a:rPr lang="ru-RU" sz="1200" dirty="0" smtClean="0"/>
              <a:t> </a:t>
            </a:r>
            <a:r>
              <a:rPr lang="ru-RU" sz="1200" dirty="0" err="1" smtClean="0"/>
              <a:t>неприязні</a:t>
            </a:r>
            <a:r>
              <a:rPr lang="ru-RU" sz="1200" dirty="0" smtClean="0"/>
              <a:t> (</a:t>
            </a:r>
            <a:r>
              <a:rPr lang="en-CA" sz="1200" dirty="0" smtClean="0"/>
              <a:t>sense of resentment)</a:t>
            </a:r>
            <a:r>
              <a:rPr lang="uk-UA" sz="1200" dirty="0" smtClean="0"/>
              <a:t>, </a:t>
            </a:r>
            <a:r>
              <a:rPr lang="ru-RU" sz="1200" dirty="0" err="1" smtClean="0"/>
              <a:t>прагнення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відновити</a:t>
            </a:r>
            <a:r>
              <a:rPr lang="ru-RU" sz="1200" dirty="0" smtClean="0"/>
              <a:t> </a:t>
            </a:r>
            <a:r>
              <a:rPr lang="ru-RU" sz="1200" dirty="0" err="1" smtClean="0"/>
              <a:t>справедливість</a:t>
            </a:r>
            <a:r>
              <a:rPr lang="ru-RU" sz="1200" dirty="0" smtClean="0"/>
              <a:t> (</a:t>
            </a:r>
            <a:r>
              <a:rPr lang="en-CA" sz="1200" dirty="0" smtClean="0"/>
              <a:t>desire to restore justice)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295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Bystanders</a:t>
            </a:r>
            <a:r>
              <a:rPr lang="en-CA" baseline="0" dirty="0" smtClean="0"/>
              <a:t> can also have diminished empathy for victims over time- “everybody’s doing it”, “he asked for it”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12D9C-E046-C847-8FD9-DF2256C359C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0088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uk-UA" sz="1200" b="1" dirty="0" smtClean="0">
                <a:solidFill>
                  <a:srgbClr val="FFFF00"/>
                </a:solidFill>
              </a:rPr>
              <a:t>Відвернення </a:t>
            </a:r>
            <a:r>
              <a:rPr lang="uk-UA" sz="1200" dirty="0" smtClean="0">
                <a:solidFill>
                  <a:schemeClr val="tx1"/>
                </a:solidFill>
              </a:rPr>
              <a:t>насильства</a:t>
            </a:r>
            <a:r>
              <a:rPr lang="uk-UA" sz="1200" b="1" dirty="0" smtClean="0">
                <a:solidFill>
                  <a:srgbClr val="FFFF00"/>
                </a:solidFill>
              </a:rPr>
              <a:t> – </a:t>
            </a:r>
            <a:r>
              <a:rPr lang="en-CA" sz="1200" b="1" dirty="0" smtClean="0">
                <a:solidFill>
                  <a:srgbClr val="FFFF00"/>
                </a:solidFill>
              </a:rPr>
              <a:t>bullying prevention</a:t>
            </a:r>
            <a:endParaRPr lang="en-CA" sz="1200" dirty="0" smtClean="0">
              <a:solidFill>
                <a:srgbClr val="FFFF00"/>
              </a:solidFill>
            </a:endParaRPr>
          </a:p>
          <a:p>
            <a:pPr>
              <a:buFont typeface="Arial"/>
              <a:buChar char="•"/>
            </a:pPr>
            <a:r>
              <a:rPr lang="uk-UA" sz="1200" b="1" dirty="0" smtClean="0">
                <a:solidFill>
                  <a:srgbClr val="FFFF00"/>
                </a:solidFill>
              </a:rPr>
              <a:t>В</a:t>
            </a:r>
            <a:r>
              <a:rPr lang="en-CA" sz="1200" b="1" dirty="0" err="1" smtClean="0">
                <a:solidFill>
                  <a:srgbClr val="FFFF00"/>
                </a:solidFill>
              </a:rPr>
              <a:t>тручання</a:t>
            </a:r>
            <a:r>
              <a:rPr lang="uk-UA" sz="1200" b="1" dirty="0" smtClean="0">
                <a:solidFill>
                  <a:srgbClr val="FFFF00"/>
                </a:solidFill>
              </a:rPr>
              <a:t> </a:t>
            </a:r>
            <a:r>
              <a:rPr lang="uk-UA" sz="1200" dirty="0" smtClean="0">
                <a:solidFill>
                  <a:schemeClr val="tx1"/>
                </a:solidFill>
              </a:rPr>
              <a:t>насильства</a:t>
            </a:r>
            <a:r>
              <a:rPr lang="en-CA" sz="1200" b="1" dirty="0" smtClean="0">
                <a:solidFill>
                  <a:srgbClr val="FFFF00"/>
                </a:solidFill>
              </a:rPr>
              <a:t>  -</a:t>
            </a:r>
            <a:r>
              <a:rPr lang="uk-UA" sz="1200" b="1" dirty="0" smtClean="0">
                <a:solidFill>
                  <a:srgbClr val="FFFF00"/>
                </a:solidFill>
              </a:rPr>
              <a:t> </a:t>
            </a:r>
            <a:r>
              <a:rPr lang="en-CA" sz="1200" b="1" dirty="0" smtClean="0">
                <a:solidFill>
                  <a:srgbClr val="FFFF00"/>
                </a:solidFill>
              </a:rPr>
              <a:t>bullying  </a:t>
            </a:r>
            <a:r>
              <a:rPr lang="en-US" sz="1200" b="1" dirty="0" smtClean="0">
                <a:solidFill>
                  <a:srgbClr val="FFFF00"/>
                </a:solidFill>
              </a:rPr>
              <a:t>intervention</a:t>
            </a:r>
            <a:endParaRPr lang="en-CA" sz="12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6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1600" dirty="0" smtClean="0"/>
              <a:t>У ЗСА:</a:t>
            </a:r>
          </a:p>
          <a:p>
            <a:pPr>
              <a:buFont typeface="Arial"/>
              <a:buChar char="•"/>
            </a:pPr>
            <a:r>
              <a:rPr lang="uk-UA" sz="1200" dirty="0" smtClean="0"/>
              <a:t>в 2010-2011, насилство в школі зазнавало </a:t>
            </a:r>
            <a:r>
              <a:rPr lang="uk-UA" sz="1200" dirty="0" smtClean="0">
                <a:solidFill>
                  <a:srgbClr val="FFFF00"/>
                </a:solidFill>
              </a:rPr>
              <a:t>28%</a:t>
            </a:r>
            <a:r>
              <a:rPr lang="uk-UA" sz="1200" dirty="0" smtClean="0"/>
              <a:t> опитаних студентів 6-12 клас</a:t>
            </a:r>
          </a:p>
          <a:p>
            <a:pPr>
              <a:buFont typeface="Arial"/>
              <a:buChar char="•"/>
            </a:pPr>
            <a:r>
              <a:rPr lang="uk-UA" sz="1200" dirty="0" smtClean="0"/>
              <a:t>в 2013, насилство в школі зазнавало </a:t>
            </a:r>
            <a:r>
              <a:rPr lang="uk-UA" sz="1200" dirty="0" smtClean="0">
                <a:solidFill>
                  <a:srgbClr val="FFFF00"/>
                </a:solidFill>
              </a:rPr>
              <a:t>20%</a:t>
            </a:r>
            <a:r>
              <a:rPr lang="uk-UA" sz="1200" dirty="0" smtClean="0"/>
              <a:t> опитаних студентів 9-12 клас</a:t>
            </a:r>
          </a:p>
          <a:p>
            <a:pPr marL="0" indent="0" algn="r">
              <a:buNone/>
            </a:pPr>
            <a:r>
              <a:rPr lang="uk-UA" sz="1050" dirty="0" smtClean="0"/>
              <a:t>Джерело</a:t>
            </a:r>
            <a:r>
              <a:rPr lang="en-US" sz="1050" dirty="0" smtClean="0"/>
              <a:t>: </a:t>
            </a:r>
            <a:r>
              <a:rPr lang="en-US" sz="1050" dirty="0" err="1" smtClean="0"/>
              <a:t>stopbullying.gov</a:t>
            </a:r>
            <a:endParaRPr lang="uk-UA" sz="105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12D9C-E046-C847-8FD9-DF2256C359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49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According</a:t>
            </a:r>
            <a:r>
              <a:rPr lang="en-CA" baseline="0" dirty="0" smtClean="0"/>
              <a:t> to a 2011 survey of educators by the National Education Association (NEA) and reports from teachers and support professionals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12D9C-E046-C847-8FD9-DF2256C359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4912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solidFill>
                  <a:srgbClr val="FFFF00"/>
                </a:solidFill>
              </a:rPr>
              <a:t>Насильство на таборах може бути явним або підступним (</a:t>
            </a:r>
            <a:r>
              <a:rPr lang="en-US" sz="1200" dirty="0" smtClean="0">
                <a:solidFill>
                  <a:srgbClr val="FFFF00"/>
                </a:solidFill>
              </a:rPr>
              <a:t>overt and obvious or insidious and "below the radar”</a:t>
            </a:r>
            <a:r>
              <a:rPr lang="uk-UA" sz="1200" dirty="0" smtClean="0">
                <a:solidFill>
                  <a:srgbClr val="FFFF00"/>
                </a:solidFill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952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 smtClean="0">
                <a:latin typeface="Arial" charset="0"/>
                <a:ea typeface="ＭＳ Ｐゴシック" charset="0"/>
              </a:rPr>
              <a:t>Переслідувач</a:t>
            </a:r>
            <a:r>
              <a:rPr lang="en-CA" sz="1200" dirty="0" smtClean="0">
                <a:latin typeface="Arial" charset="0"/>
                <a:ea typeface="ＭＳ Ｐゴシック" charset="0"/>
              </a:rPr>
              <a:t> (bully)</a:t>
            </a:r>
            <a:endParaRPr lang="ru-RU" sz="1200" dirty="0" smtClean="0">
              <a:latin typeface="Arial" charset="0"/>
              <a:ea typeface="ＭＳ Ｐゴシック" charset="0"/>
            </a:endParaRPr>
          </a:p>
          <a:p>
            <a:r>
              <a:rPr lang="ru-RU" sz="1200" dirty="0" smtClean="0">
                <a:latin typeface="Arial" charset="0"/>
                <a:ea typeface="ＭＳ Ｐゴシック" charset="0"/>
              </a:rPr>
              <a:t> </a:t>
            </a:r>
            <a:r>
              <a:rPr lang="uk-UA" sz="1200" dirty="0" smtClean="0">
                <a:latin typeface="Arial" charset="0"/>
                <a:ea typeface="ＭＳ Ｐゴシック" charset="0"/>
              </a:rPr>
              <a:t>Ж</a:t>
            </a:r>
            <a:r>
              <a:rPr lang="ru-RU" sz="1200" dirty="0" err="1" smtClean="0">
                <a:latin typeface="Arial" charset="0"/>
                <a:ea typeface="ＭＳ Ｐゴシック" charset="0"/>
              </a:rPr>
              <a:t>ертва</a:t>
            </a:r>
            <a:r>
              <a:rPr lang="en-CA" sz="1200" dirty="0" smtClean="0">
                <a:latin typeface="Arial" charset="0"/>
                <a:ea typeface="ＭＳ Ｐゴシック" charset="0"/>
              </a:rPr>
              <a:t> (victim)</a:t>
            </a:r>
            <a:endParaRPr lang="ru-RU" sz="1200" dirty="0" smtClean="0">
              <a:latin typeface="Arial" charset="0"/>
              <a:ea typeface="ＭＳ Ｐゴシック" charset="0"/>
            </a:endParaRPr>
          </a:p>
          <a:p>
            <a:r>
              <a:rPr lang="ru-RU" sz="1200" dirty="0" err="1" smtClean="0">
                <a:latin typeface="Arial" charset="0"/>
                <a:ea typeface="ＭＳ Ｐゴシック" charset="0"/>
              </a:rPr>
              <a:t>Спостерігач</a:t>
            </a:r>
            <a:r>
              <a:rPr lang="en-CA" sz="1200" dirty="0" smtClean="0">
                <a:latin typeface="Arial" charset="0"/>
                <a:ea typeface="ＭＳ Ｐゴシック" charset="0"/>
              </a:rPr>
              <a:t> (bystander)</a:t>
            </a:r>
            <a:endParaRPr lang="ru-RU" sz="1200" dirty="0" smtClean="0">
              <a:latin typeface="Arial" charset="0"/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3569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71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71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1200" dirty="0" smtClean="0">
                <a:latin typeface="Arial" charset="0"/>
                <a:ea typeface="ＭＳ Ｐゴシック" charset="0"/>
              </a:rPr>
              <a:t>порушенням опорно-рухового апарату (</a:t>
            </a:r>
            <a:r>
              <a:rPr lang="en-CA" sz="1200" dirty="0" smtClean="0">
                <a:latin typeface="Arial" charset="0"/>
                <a:ea typeface="ＭＳ Ｐゴシック" charset="0"/>
              </a:rPr>
              <a:t>musculoskeletal disorders)</a:t>
            </a:r>
            <a:endParaRPr lang="uk-UA" sz="1200" dirty="0" smtClean="0">
              <a:latin typeface="Arial" charset="0"/>
              <a:ea typeface="ＭＳ Ｐゴシック" charset="0"/>
            </a:endParaRPr>
          </a:p>
          <a:p>
            <a:r>
              <a:rPr lang="uk-UA" sz="1200" dirty="0" smtClean="0">
                <a:latin typeface="Arial" charset="0"/>
                <a:ea typeface="ＭＳ Ｐゴシック" charset="0"/>
              </a:rPr>
              <a:t>ластовиння</a:t>
            </a:r>
            <a:r>
              <a:rPr lang="en-CA" sz="1200" dirty="0" smtClean="0">
                <a:latin typeface="Arial" charset="0"/>
                <a:ea typeface="ＭＳ Ｐゴシック" charset="0"/>
              </a:rPr>
              <a:t> (freckles</a:t>
            </a:r>
            <a:r>
              <a:rPr lang="uk-UA" sz="1200" dirty="0" smtClean="0">
                <a:latin typeface="Arial" charset="0"/>
                <a:ea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3717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Characteristics</a:t>
            </a:r>
            <a:r>
              <a:rPr lang="en-CA" baseline="0" dirty="0" smtClean="0"/>
              <a:t> of individuals who are likely to bully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487FEA-C26F-C14C-9878-12B9DB3D21A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33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4A9A48-1642-174B-8557-EBAC46985F7A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6EB3B9E-05BC-FF4B-829C-A4D05F664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93" y="2790118"/>
            <a:ext cx="7657358" cy="781521"/>
          </a:xfrm>
          <a:solidFill>
            <a:schemeClr val="bg1">
              <a:alpha val="46000"/>
            </a:schemeClr>
          </a:solidFill>
        </p:spPr>
        <p:txBody>
          <a:bodyPr/>
          <a:lstStyle/>
          <a:p>
            <a:pPr algn="ctr"/>
            <a:r>
              <a:rPr lang="uk-UA" sz="4800" b="1" smtClean="0">
                <a:solidFill>
                  <a:srgbClr val="000000"/>
                </a:solidFill>
              </a:rPr>
              <a:t>На </a:t>
            </a:r>
            <a:r>
              <a:rPr lang="uk-UA" sz="4800" b="1" smtClean="0">
                <a:solidFill>
                  <a:srgbClr val="000000"/>
                </a:solidFill>
              </a:rPr>
              <a:t>лицарську </a:t>
            </a:r>
            <a:r>
              <a:rPr lang="uk-UA" sz="4800" b="1" dirty="0" smtClean="0">
                <a:solidFill>
                  <a:srgbClr val="000000"/>
                </a:solidFill>
              </a:rPr>
              <a:t>честь....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589" y="3617903"/>
            <a:ext cx="7904318" cy="804437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/>
              <a:t>Зберігаймо увічливість в Пласті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171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476622" y="2511759"/>
            <a:ext cx="4267200" cy="1400048"/>
          </a:xfrm>
          <a:prstGeom prst="wedgeEllipseCallou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rgbClr val="000000"/>
                </a:solidFill>
              </a:rPr>
              <a:t>УСНЕ</a:t>
            </a:r>
          </a:p>
        </p:txBody>
      </p:sp>
      <p:sp>
        <p:nvSpPr>
          <p:cNvPr id="4" name="Oval Callout 3"/>
          <p:cNvSpPr/>
          <p:nvPr/>
        </p:nvSpPr>
        <p:spPr>
          <a:xfrm flipH="1">
            <a:off x="4955018" y="453981"/>
            <a:ext cx="3919061" cy="180710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000000"/>
                </a:solidFill>
              </a:rPr>
              <a:t>ОБЗИВАННЯ</a:t>
            </a:r>
            <a:endParaRPr lang="en-CA" sz="2800" dirty="0">
              <a:solidFill>
                <a:srgbClr val="000000"/>
              </a:solidFill>
            </a:endParaRPr>
          </a:p>
          <a:p>
            <a:pPr algn="ctr"/>
            <a:r>
              <a:rPr lang="en-CA" sz="2400" dirty="0">
                <a:solidFill>
                  <a:srgbClr val="000000"/>
                </a:solidFill>
              </a:rPr>
              <a:t>NAME-CALLING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83219" y="4361712"/>
            <a:ext cx="3911502" cy="1708887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ОБРАЗЛИВІ </a:t>
            </a:r>
            <a:r>
              <a:rPr lang="uk-UA" sz="2800" dirty="0" smtClean="0">
                <a:solidFill>
                  <a:srgbClr val="FF0000"/>
                </a:solidFill>
              </a:rPr>
              <a:t>ВИСЛОВИ</a:t>
            </a:r>
          </a:p>
          <a:p>
            <a:pPr algn="ctr"/>
            <a:r>
              <a:rPr lang="en-CA" sz="2400" dirty="0" smtClean="0">
                <a:solidFill>
                  <a:srgbClr val="000000"/>
                </a:solidFill>
              </a:rPr>
              <a:t>PUT DOWNS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4882509" y="4384357"/>
            <a:ext cx="3991571" cy="1686242"/>
          </a:xfrm>
          <a:prstGeom prst="wedgeEllipseCallou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ПРИНИЖЕННЯ</a:t>
            </a:r>
            <a:endParaRPr lang="en-CA" sz="2800" dirty="0">
              <a:solidFill>
                <a:srgbClr val="000000"/>
              </a:solidFill>
            </a:endParaRPr>
          </a:p>
          <a:p>
            <a:pPr algn="ctr"/>
            <a:r>
              <a:rPr lang="en-CA" sz="2400" dirty="0">
                <a:solidFill>
                  <a:srgbClr val="000000"/>
                </a:solidFill>
              </a:rPr>
              <a:t>DEGRADING COMMENTS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83219" y="434504"/>
            <a:ext cx="3650659" cy="1826586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800" dirty="0" smtClean="0">
                <a:solidFill>
                  <a:srgbClr val="000000"/>
                </a:solidFill>
              </a:rPr>
              <a:t>КЕПКУВАННЯ</a:t>
            </a:r>
            <a:endParaRPr lang="en-CA" sz="2800" dirty="0" smtClean="0">
              <a:solidFill>
                <a:srgbClr val="000000"/>
              </a:solidFill>
            </a:endParaRPr>
          </a:p>
          <a:p>
            <a:pPr algn="ctr"/>
            <a:r>
              <a:rPr lang="en-CA" sz="2800" dirty="0" smtClean="0">
                <a:solidFill>
                  <a:srgbClr val="000000"/>
                </a:solidFill>
              </a:rPr>
              <a:t> </a:t>
            </a:r>
            <a:r>
              <a:rPr lang="en-CA" sz="2400" dirty="0" smtClean="0">
                <a:solidFill>
                  <a:srgbClr val="000000"/>
                </a:solidFill>
              </a:rPr>
              <a:t> TAUNTING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69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-clip-art-orange-person-clip-ar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817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30" y="1108487"/>
            <a:ext cx="3168821" cy="2993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431" y="2718858"/>
            <a:ext cx="215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СОЦІАЛЬНЕ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6" name="Picture 5" descr="person-clip-art-orange-person-clip-ar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817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065" y="373564"/>
            <a:ext cx="1846931" cy="2198728"/>
          </a:xfrm>
          <a:prstGeom prst="rect">
            <a:avLst/>
          </a:prstGeom>
        </p:spPr>
      </p:pic>
      <p:pic>
        <p:nvPicPr>
          <p:cNvPr id="7" name="Picture 6" descr="person-clip-art-orange-person-clip-ar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9817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34" y="4062520"/>
            <a:ext cx="1846931" cy="2364538"/>
          </a:xfrm>
          <a:prstGeom prst="rect">
            <a:avLst/>
          </a:prstGeom>
        </p:spPr>
      </p:pic>
      <p:pic>
        <p:nvPicPr>
          <p:cNvPr id="8" name="Picture 7" descr="person-clip-art-orange-person-clip-ar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817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38" y="347119"/>
            <a:ext cx="1846931" cy="2198728"/>
          </a:xfrm>
          <a:prstGeom prst="rect">
            <a:avLst/>
          </a:prstGeom>
        </p:spPr>
      </p:pic>
      <p:pic>
        <p:nvPicPr>
          <p:cNvPr id="9" name="Picture 8" descr="person-clip-art-orange-person-clip-ar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9817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38" y="3573367"/>
            <a:ext cx="1846931" cy="21987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1281" y="2472636"/>
            <a:ext cx="265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розповсюдження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пліток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або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r>
              <a:rPr lang="en-CA" dirty="0" err="1" smtClean="0">
                <a:solidFill>
                  <a:schemeClr val="bg1"/>
                </a:solidFill>
              </a:rPr>
              <a:t>чуток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CA" dirty="0">
                <a:solidFill>
                  <a:srgbClr val="FFFF00"/>
                </a:solidFill>
              </a:rPr>
              <a:t>s</a:t>
            </a:r>
            <a:r>
              <a:rPr lang="en-CA" dirty="0" smtClean="0">
                <a:solidFill>
                  <a:srgbClr val="FFFF00"/>
                </a:solidFill>
              </a:rPr>
              <a:t>preading </a:t>
            </a:r>
            <a:r>
              <a:rPr lang="en-CA" dirty="0" err="1" smtClean="0">
                <a:solidFill>
                  <a:srgbClr val="FFFF00"/>
                </a:solidFill>
              </a:rPr>
              <a:t>rumors</a:t>
            </a:r>
            <a:r>
              <a:rPr lang="en-CA" dirty="0" smtClean="0">
                <a:solidFill>
                  <a:srgbClr val="FFFF00"/>
                </a:solidFill>
              </a:rPr>
              <a:t> 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4351" y="2545847"/>
            <a:ext cx="3203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rgbClr val="FFFFFF"/>
                </a:solidFill>
              </a:rPr>
              <a:t>заподіяння іншій людині, щоб </a:t>
            </a:r>
            <a:r>
              <a:rPr lang="uk-UA" dirty="0" smtClean="0">
                <a:solidFill>
                  <a:srgbClr val="FFFFFF"/>
                </a:solidFill>
              </a:rPr>
              <a:t>відчували </a:t>
            </a:r>
            <a:r>
              <a:rPr lang="uk-UA" dirty="0">
                <a:solidFill>
                  <a:srgbClr val="FFFFFF"/>
                </a:solidFill>
              </a:rPr>
              <a:t>себе соціально </a:t>
            </a:r>
            <a:r>
              <a:rPr lang="uk-UA" dirty="0" smtClean="0">
                <a:solidFill>
                  <a:srgbClr val="FFFFFF"/>
                </a:solidFill>
              </a:rPr>
              <a:t>ізольованими</a:t>
            </a:r>
            <a:endParaRPr lang="en-CA" dirty="0" smtClean="0">
              <a:solidFill>
                <a:srgbClr val="FFFFFF"/>
              </a:solidFill>
            </a:endParaRPr>
          </a:p>
          <a:p>
            <a:pPr algn="ctr"/>
            <a:r>
              <a:rPr lang="en-CA" dirty="0" smtClean="0">
                <a:solidFill>
                  <a:srgbClr val="FFFF00"/>
                </a:solidFill>
                <a:ea typeface="ＭＳ 明朝"/>
                <a:cs typeface="Times New Roman"/>
              </a:rPr>
              <a:t>c</a:t>
            </a:r>
            <a:r>
              <a:rPr lang="uk-UA" dirty="0" smtClean="0">
                <a:solidFill>
                  <a:srgbClr val="FFFF00"/>
                </a:solidFill>
                <a:ea typeface="ＭＳ 明朝"/>
                <a:cs typeface="Times New Roman"/>
              </a:rPr>
              <a:t>ausing </a:t>
            </a:r>
            <a:r>
              <a:rPr lang="uk-UA" dirty="0">
                <a:solidFill>
                  <a:srgbClr val="FFFF00"/>
                </a:solidFill>
                <a:ea typeface="ＭＳ 明朝"/>
                <a:cs typeface="Times New Roman"/>
              </a:rPr>
              <a:t>another person to feel socially isolated</a:t>
            </a:r>
            <a:endParaRPr lang="en-CA" dirty="0">
              <a:solidFill>
                <a:srgbClr val="FFFF00"/>
              </a:solidFill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en-CA" dirty="0" smtClean="0">
              <a:solidFill>
                <a:schemeClr val="dk1"/>
              </a:solidFill>
            </a:endParaRPr>
          </a:p>
          <a:p>
            <a:pPr algn="ctr">
              <a:spcAft>
                <a:spcPts val="0"/>
              </a:spcAft>
            </a:pPr>
            <a:r>
              <a:rPr lang="en-CA" dirty="0" smtClean="0">
                <a:effectLst/>
              </a:rPr>
              <a:t> </a:t>
            </a:r>
            <a:endParaRPr lang="en-CA" dirty="0">
              <a:ea typeface="ＭＳ 明朝"/>
              <a:cs typeface="Times New Roman"/>
            </a:endParaRPr>
          </a:p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1281" y="5752682"/>
            <a:ext cx="4752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навмисно невключати когось або ігнорувати </a:t>
            </a:r>
            <a:r>
              <a:rPr lang="uk-UA" dirty="0" smtClean="0">
                <a:solidFill>
                  <a:schemeClr val="bg1"/>
                </a:solidFill>
              </a:rPr>
              <a:t>їх</a:t>
            </a:r>
            <a:endParaRPr lang="en-CA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  <a:ea typeface="ＭＳ 明朝"/>
                <a:cs typeface="Helvetica"/>
              </a:rPr>
              <a:t>leaving </a:t>
            </a:r>
            <a:r>
              <a:rPr lang="en-US" dirty="0">
                <a:solidFill>
                  <a:srgbClr val="FFFF00"/>
                </a:solidFill>
                <a:ea typeface="ＭＳ 明朝"/>
                <a:cs typeface="Helvetica"/>
              </a:rPr>
              <a:t>someone out on purpose</a:t>
            </a:r>
            <a:endParaRPr lang="en-CA" dirty="0">
              <a:solidFill>
                <a:srgbClr val="FFFF00"/>
              </a:solidFill>
              <a:ea typeface="ＭＳ 明朝"/>
              <a:cs typeface="Times New Roman"/>
            </a:endParaRPr>
          </a:p>
          <a:p>
            <a:r>
              <a:rPr lang="uk-UA" dirty="0" smtClean="0">
                <a:solidFill>
                  <a:schemeClr val="dk1"/>
                </a:solidFill>
              </a:rPr>
              <a:t> </a:t>
            </a:r>
            <a:endParaRPr lang="en-CA" dirty="0">
              <a:ea typeface="ＭＳ 明朝"/>
              <a:cs typeface="Times New Roman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13356" y="4526202"/>
            <a:ext cx="25542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ea typeface="ＭＳ 明朝"/>
                <a:cs typeface="Times New Roman"/>
              </a:rPr>
              <a:t>наказати інших дітей не дружити з кимось </a:t>
            </a:r>
            <a:endParaRPr lang="en-CA" dirty="0">
              <a:solidFill>
                <a:schemeClr val="bg1"/>
              </a:solidFill>
              <a:ea typeface="ＭＳ 明朝"/>
              <a:cs typeface="Times New Rom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30065" y="5171930"/>
            <a:ext cx="2554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a typeface="ＭＳ 明朝"/>
                <a:cs typeface="Helvetica"/>
              </a:rPr>
              <a:t>telling </a:t>
            </a:r>
            <a:r>
              <a:rPr lang="en-US" dirty="0">
                <a:solidFill>
                  <a:srgbClr val="FFFF00"/>
                </a:solidFill>
                <a:ea typeface="ＭＳ 明朝"/>
                <a:cs typeface="Helvetica"/>
              </a:rPr>
              <a:t>other children not to be friends with someone</a:t>
            </a:r>
            <a:endParaRPr lang="en-CA" dirty="0">
              <a:solidFill>
                <a:srgbClr val="FFFF00"/>
              </a:solidFill>
              <a:ea typeface="ＭＳ 明朝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56731" y="3735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517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575276" y="819317"/>
            <a:ext cx="1999331" cy="2155331"/>
          </a:xfrm>
          <a:prstGeom prst="beve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dirty="0" smtClean="0"/>
              <a:t>    КІБЕР</a:t>
            </a:r>
            <a:endParaRPr lang="en-US" sz="3200" dirty="0"/>
          </a:p>
        </p:txBody>
      </p:sp>
      <p:sp>
        <p:nvSpPr>
          <p:cNvPr id="5" name="Bevel 4"/>
          <p:cNvSpPr/>
          <p:nvPr/>
        </p:nvSpPr>
        <p:spPr>
          <a:xfrm>
            <a:off x="858045" y="819317"/>
            <a:ext cx="2246799" cy="2155331"/>
          </a:xfrm>
          <a:prstGeom prst="beve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САЙТИ</a:t>
            </a:r>
            <a:r>
              <a:rPr lang="en-US" dirty="0" smtClean="0">
                <a:solidFill>
                  <a:srgbClr val="FFFFFF"/>
                </a:solidFill>
                <a:ea typeface="ＭＳ 明朝"/>
                <a:cs typeface="Arial"/>
              </a:rPr>
              <a:t> </a:t>
            </a:r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СОЦІАЛЬНИХ</a:t>
            </a:r>
          </a:p>
          <a:p>
            <a:pPr algn="ctr"/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МЕРЕЖ</a:t>
            </a:r>
            <a:endParaRPr lang="en-CA" dirty="0" smtClean="0">
              <a:solidFill>
                <a:srgbClr val="FFFFFF"/>
              </a:solidFill>
              <a:ea typeface="ＭＳ 明朝"/>
              <a:cs typeface="Times New Roman"/>
            </a:endParaRPr>
          </a:p>
          <a:p>
            <a:pPr algn="ctr"/>
            <a:r>
              <a:rPr lang="en-CA" sz="1600" dirty="0" smtClean="0">
                <a:solidFill>
                  <a:srgbClr val="FFFF00"/>
                </a:solidFill>
              </a:rPr>
              <a:t>SOCIAL MEDIA SITES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Bevel 5"/>
          <p:cNvSpPr/>
          <p:nvPr/>
        </p:nvSpPr>
        <p:spPr>
          <a:xfrm>
            <a:off x="6021025" y="819317"/>
            <a:ext cx="2550692" cy="2155331"/>
          </a:xfrm>
          <a:prstGeom prst="beve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rgbClr val="FFFFFF"/>
                </a:solidFill>
                <a:ea typeface="ＭＳ 明朝"/>
                <a:cs typeface="Arial"/>
              </a:rPr>
              <a:t>СМС/</a:t>
            </a:r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ТЕКСТОВІ</a:t>
            </a:r>
            <a:r>
              <a:rPr lang="en-US" dirty="0" smtClean="0">
                <a:solidFill>
                  <a:srgbClr val="FFFFFF"/>
                </a:solidFill>
                <a:ea typeface="ＭＳ 明朝"/>
                <a:cs typeface="Arial"/>
              </a:rPr>
              <a:t> </a:t>
            </a:r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ПОВІДОМЛЕННЯ</a:t>
            </a:r>
            <a:endParaRPr lang="en-US" dirty="0" smtClean="0">
              <a:solidFill>
                <a:srgbClr val="FFFFFF"/>
              </a:solidFill>
              <a:ea typeface="ＭＳ 明朝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FFFF00"/>
                </a:solidFill>
                <a:ea typeface="ＭＳ 明朝"/>
                <a:cs typeface="Arial"/>
              </a:rPr>
              <a:t> </a:t>
            </a:r>
            <a:r>
              <a:rPr lang="en-CA" sz="1600" dirty="0" smtClean="0">
                <a:solidFill>
                  <a:srgbClr val="FFFF00"/>
                </a:solidFill>
                <a:ea typeface="ＭＳ 明朝"/>
                <a:cs typeface="Arial"/>
              </a:rPr>
              <a:t>TEXT MESSAGES</a:t>
            </a:r>
            <a:endParaRPr lang="en-CA" sz="1600" dirty="0">
              <a:solidFill>
                <a:srgbClr val="FFFF00"/>
              </a:solidFill>
              <a:ea typeface="ＭＳ 明朝"/>
              <a:cs typeface="Times New Roman"/>
            </a:endParaRPr>
          </a:p>
        </p:txBody>
      </p:sp>
      <p:sp>
        <p:nvSpPr>
          <p:cNvPr id="7" name="Bevel 6"/>
          <p:cNvSpPr/>
          <p:nvPr/>
        </p:nvSpPr>
        <p:spPr>
          <a:xfrm>
            <a:off x="4725476" y="3228846"/>
            <a:ext cx="2246797" cy="1976303"/>
          </a:xfrm>
          <a:prstGeom prst="beve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uk-UA" sz="3200" dirty="0" smtClean="0"/>
              <a:t> </a:t>
            </a:r>
            <a:r>
              <a:rPr lang="uk-UA" dirty="0" smtClean="0">
                <a:solidFill>
                  <a:schemeClr val="bg1"/>
                </a:solidFill>
                <a:ea typeface="ＭＳ 明朝"/>
                <a:cs typeface="Times New Roman"/>
              </a:rPr>
              <a:t>ЕЛЕКТРОННА </a:t>
            </a:r>
            <a:r>
              <a:rPr lang="en-US" dirty="0" smtClean="0">
                <a:solidFill>
                  <a:schemeClr val="bg1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uk-UA" dirty="0" smtClean="0">
                <a:solidFill>
                  <a:schemeClr val="bg1"/>
                </a:solidFill>
                <a:effectLst/>
                <a:ea typeface="ＭＳ 明朝"/>
                <a:cs typeface="Times New Roman"/>
              </a:rPr>
              <a:t>ПОШТА</a:t>
            </a:r>
            <a:endParaRPr lang="en-US" dirty="0" smtClean="0">
              <a:solidFill>
                <a:schemeClr val="bg1"/>
              </a:solidFill>
              <a:effectLst/>
              <a:ea typeface="ＭＳ 明朝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1600" dirty="0" smtClean="0">
                <a:solidFill>
                  <a:srgbClr val="FFFF00"/>
                </a:solidFill>
                <a:ea typeface="ＭＳ 明朝"/>
                <a:cs typeface="Times New Roman"/>
              </a:rPr>
              <a:t>E-MAIL</a:t>
            </a:r>
            <a:endParaRPr lang="en-CA" sz="1600" dirty="0">
              <a:solidFill>
                <a:srgbClr val="FFFF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882124" y="3228846"/>
            <a:ext cx="2445440" cy="1976303"/>
          </a:xfrm>
          <a:prstGeom prst="bevel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СОРОМ</a:t>
            </a:r>
            <a:r>
              <a:rPr lang="en-US" dirty="0" smtClean="0">
                <a:solidFill>
                  <a:srgbClr val="FFFFFF"/>
                </a:solidFill>
                <a:ea typeface="ＭＳ 明朝"/>
                <a:cs typeface="Arial"/>
              </a:rPr>
              <a:t>’</a:t>
            </a:r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ЯЗЛИВІ</a:t>
            </a:r>
            <a:r>
              <a:rPr lang="en-US" dirty="0" smtClean="0">
                <a:solidFill>
                  <a:srgbClr val="FFFFFF"/>
                </a:solidFill>
                <a:ea typeface="ＭＳ 明朝"/>
                <a:cs typeface="Arial"/>
              </a:rPr>
              <a:t> </a:t>
            </a:r>
            <a:r>
              <a:rPr lang="uk-UA" dirty="0" smtClean="0">
                <a:solidFill>
                  <a:srgbClr val="FFFFFF"/>
                </a:solidFill>
                <a:ea typeface="ＭＳ 明朝"/>
                <a:cs typeface="Arial"/>
              </a:rPr>
              <a:t>ФОТО АБО ВІДЕО</a:t>
            </a:r>
            <a:endParaRPr lang="en-CA" dirty="0" smtClean="0">
              <a:solidFill>
                <a:srgbClr val="FFFFFF"/>
              </a:solidFill>
              <a:ea typeface="ＭＳ 明朝"/>
              <a:cs typeface="Arial"/>
            </a:endParaRPr>
          </a:p>
          <a:p>
            <a:pPr algn="ctr"/>
            <a:r>
              <a:rPr lang="en-CA" sz="1600" dirty="0" smtClean="0">
                <a:solidFill>
                  <a:srgbClr val="FFFF00"/>
                </a:solidFill>
                <a:ea typeface="ＭＳ 明朝"/>
                <a:cs typeface="Arial"/>
              </a:rPr>
              <a:t>EMBARRASSING PICTURES OR VIDEOS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4814" y="5255285"/>
            <a:ext cx="6586032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>
                <a:solidFill>
                  <a:srgbClr val="FFFFFF"/>
                </a:solidFill>
                <a:ea typeface="ＭＳ 明朝"/>
                <a:cs typeface="Times New Roman"/>
              </a:rPr>
              <a:t>Розповсюдження чуток та образливих </a:t>
            </a:r>
            <a:r>
              <a:rPr lang="uk-UA" sz="2400" b="1" dirty="0" smtClean="0">
                <a:solidFill>
                  <a:srgbClr val="FFFFFF"/>
                </a:solidFill>
                <a:ea typeface="ＭＳ 明朝"/>
                <a:cs typeface="Times New Roman"/>
              </a:rPr>
              <a:t>коментарів/фотографії </a:t>
            </a:r>
            <a:r>
              <a:rPr lang="uk-UA" sz="2400" b="1" dirty="0">
                <a:solidFill>
                  <a:srgbClr val="FFFFFF"/>
                </a:solidFill>
                <a:ea typeface="ＭＳ 明朝"/>
                <a:cs typeface="Times New Roman"/>
              </a:rPr>
              <a:t>або відео з використанням електронної технології</a:t>
            </a:r>
            <a:endParaRPr lang="en-CA" sz="2400" dirty="0">
              <a:solidFill>
                <a:srgbClr val="FFFFFF"/>
              </a:solidFill>
              <a:ea typeface="ＭＳ 明朝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02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77522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0000"/>
                </a:solidFill>
              </a:rPr>
              <a:t>Наскільки </a:t>
            </a:r>
            <a:r>
              <a:rPr lang="uk-UA" sz="4000" b="1" dirty="0">
                <a:solidFill>
                  <a:srgbClr val="000000"/>
                </a:solidFill>
              </a:rPr>
              <a:t>серйозною проблемою є </a:t>
            </a:r>
            <a:r>
              <a:rPr lang="uk-UA" sz="4000" b="1" dirty="0" smtClean="0">
                <a:solidFill>
                  <a:srgbClr val="000000"/>
                </a:solidFill>
              </a:rPr>
              <a:t>знущання? </a:t>
            </a:r>
            <a:r>
              <a:rPr lang="uk-UA" sz="4000" b="1" dirty="0">
                <a:solidFill>
                  <a:srgbClr val="000000"/>
                </a:solidFill>
              </a:rPr>
              <a:t/>
            </a:r>
            <a:br>
              <a:rPr lang="uk-UA" sz="4000" b="1" dirty="0">
                <a:solidFill>
                  <a:srgbClr val="000000"/>
                </a:solidFill>
              </a:rPr>
            </a:br>
            <a:endParaRPr lang="en-US" b="1" dirty="0"/>
          </a:p>
        </p:txBody>
      </p:sp>
      <p:pic>
        <p:nvPicPr>
          <p:cNvPr id="4" name="Content Placeholder 3" descr="student bullying infographic.tif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-1826" b="-1826"/>
          <a:stretch>
            <a:fillRect/>
          </a:stretch>
        </p:blipFill>
        <p:spPr>
          <a:xfrm>
            <a:off x="311611" y="1448131"/>
            <a:ext cx="8477323" cy="5035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483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65" y="1070309"/>
            <a:ext cx="8701105" cy="1044388"/>
          </a:xfrm>
        </p:spPr>
        <p:txBody>
          <a:bodyPr/>
          <a:lstStyle/>
          <a:p>
            <a:pPr algn="ctr"/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600" b="1" dirty="0" smtClean="0">
                <a:solidFill>
                  <a:srgbClr val="000000"/>
                </a:solidFill>
              </a:rPr>
              <a:t>Наскільки серйозною проблемою є знущання? </a:t>
            </a:r>
            <a:br>
              <a:rPr lang="uk-UA" sz="3600" b="1" dirty="0" smtClean="0">
                <a:solidFill>
                  <a:srgbClr val="000000"/>
                </a:solidFill>
              </a:rPr>
            </a:br>
            <a:endParaRPr lang="en-US" sz="3600" b="1" dirty="0">
              <a:solidFill>
                <a:srgbClr val="000000"/>
              </a:solidFill>
            </a:endParaRPr>
          </a:p>
        </p:txBody>
      </p:sp>
      <p:pic>
        <p:nvPicPr>
          <p:cNvPr id="5" name="Content Placeholder 4" descr="Bullying infographic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960" r="-17960"/>
          <a:stretch>
            <a:fillRect/>
          </a:stretch>
        </p:blipFill>
        <p:spPr>
          <a:xfrm>
            <a:off x="152553" y="1572351"/>
            <a:ext cx="8838894" cy="4907455"/>
          </a:xfrm>
        </p:spPr>
      </p:pic>
    </p:spTree>
    <p:extLst>
      <p:ext uri="{BB962C8B-B14F-4D97-AF65-F5344CB8AC3E}">
        <p14:creationId xmlns="" xmlns:p14="http://schemas.microsoft.com/office/powerpoint/2010/main" val="98981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15" y="931450"/>
            <a:ext cx="8484715" cy="1044388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00"/>
                </a:solidFill>
              </a:rPr>
              <a:t>Чи хлопці і дівчата проявляють </a:t>
            </a:r>
            <a:r>
              <a:rPr lang="uk-UA" sz="3200" b="1" dirty="0" smtClean="0">
                <a:solidFill>
                  <a:srgbClr val="000000"/>
                </a:solidFill>
              </a:rPr>
              <a:t/>
            </a:r>
            <a:br>
              <a:rPr lang="uk-UA" sz="3200" b="1" dirty="0" smtClean="0">
                <a:solidFill>
                  <a:srgbClr val="000000"/>
                </a:solidFill>
              </a:rPr>
            </a:br>
            <a:r>
              <a:rPr lang="uk-UA" sz="3200" b="1" dirty="0" smtClean="0">
                <a:solidFill>
                  <a:srgbClr val="000000"/>
                </a:solidFill>
              </a:rPr>
              <a:t>знущання однаково</a:t>
            </a:r>
            <a:r>
              <a:rPr lang="uk-UA" sz="3200" b="1" dirty="0">
                <a:solidFill>
                  <a:srgbClr val="000000"/>
                </a:solidFill>
              </a:rPr>
              <a:t>? </a:t>
            </a:r>
            <a:br>
              <a:rPr lang="uk-UA" sz="3200" b="1" dirty="0">
                <a:solidFill>
                  <a:srgbClr val="000000"/>
                </a:solidFill>
              </a:rPr>
            </a:br>
            <a:endParaRPr lang="en-US" sz="32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54220675"/>
              </p:ext>
            </p:extLst>
          </p:nvPr>
        </p:nvGraphicFramePr>
        <p:xfrm>
          <a:off x="900408" y="1673502"/>
          <a:ext cx="7583487" cy="4471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829"/>
                <a:gridCol w="2527829"/>
                <a:gridCol w="25278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ВІК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ХЛОПЦІ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ДІВЧАТА</a:t>
                      </a:r>
                      <a:endParaRPr lang="en-US" sz="2000" dirty="0"/>
                    </a:p>
                  </a:txBody>
                  <a:tcPr/>
                </a:tc>
              </a:tr>
              <a:tr h="1503777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6-11 років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Пряме:</a:t>
                      </a:r>
                    </a:p>
                    <a:p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r>
                        <a:rPr lang="uk-UA" sz="2000" dirty="0" smtClean="0"/>
                        <a:t>фізичне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Непряме:</a:t>
                      </a:r>
                    </a:p>
                    <a:p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-розповсюдження пліток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-ізольовання</a:t>
                      </a:r>
                      <a:r>
                        <a:rPr lang="en-CA" sz="2000" dirty="0" smtClean="0">
                          <a:effectLst/>
                        </a:rPr>
                        <a:t> </a:t>
                      </a:r>
                      <a:endParaRPr lang="en-CA" sz="2000" dirty="0" smtClean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571518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12-17 років</a:t>
                      </a:r>
                      <a:endParaRPr lang="en-US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Пряме:</a:t>
                      </a:r>
                    </a:p>
                    <a:p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r>
                        <a:rPr lang="uk-UA" sz="2000" dirty="0" smtClean="0"/>
                        <a:t>усне</a:t>
                      </a:r>
                      <a:endParaRPr lang="en-US" sz="2000" dirty="0" smtClean="0"/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Непряме: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соціальне</a:t>
                      </a:r>
                      <a:endParaRPr lang="en-US" sz="2000" b="0" dirty="0" smtClean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Пряме:</a:t>
                      </a:r>
                    </a:p>
                    <a:p>
                      <a:r>
                        <a:rPr lang="uk-UA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r>
                        <a:rPr lang="uk-UA" sz="2000" dirty="0" smtClean="0"/>
                        <a:t>усне</a:t>
                      </a:r>
                      <a:endParaRPr lang="en-US" sz="2000" dirty="0" smtClean="0"/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Непряме:</a:t>
                      </a:r>
                    </a:p>
                    <a:p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-</a:t>
                      </a:r>
                      <a:r>
                        <a:rPr lang="uk-UA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соціальне</a:t>
                      </a:r>
                      <a:r>
                        <a:rPr lang="en-CA" sz="2000" dirty="0" smtClean="0">
                          <a:effectLst/>
                        </a:rPr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776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098" y="497984"/>
            <a:ext cx="8304939" cy="1447800"/>
          </a:xfrm>
        </p:spPr>
        <p:txBody>
          <a:bodyPr/>
          <a:lstStyle/>
          <a:p>
            <a:pPr algn="ct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>
                <a:solidFill>
                  <a:schemeClr val="tx1"/>
                </a:solidFill>
              </a:rPr>
              <a:t>Зголошення вчинків знущання</a:t>
            </a:r>
            <a:r>
              <a:rPr lang="en-CA" b="1" dirty="0"/>
              <a:t/>
            </a:r>
            <a:br>
              <a:rPr lang="en-CA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Більшість дітей/підлітків які є жертвами знущання мовчать</a:t>
            </a:r>
          </a:p>
          <a:p>
            <a:r>
              <a:rPr lang="uk-UA" sz="3200" dirty="0" smtClean="0"/>
              <a:t>Підлітки і хлопці</a:t>
            </a:r>
            <a:r>
              <a:rPr lang="en-CA" sz="3200" dirty="0" smtClean="0"/>
              <a:t> </a:t>
            </a:r>
            <a:r>
              <a:rPr lang="uk-UA" sz="3200" dirty="0" smtClean="0"/>
              <a:t>рідше, ніж молодші діти і дівчата, повідомляють про знущання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5286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/>
            </a:r>
            <a:br>
              <a:rPr lang="uk-UA" b="1" dirty="0"/>
            </a:br>
            <a:r>
              <a:rPr lang="uk-UA" sz="4000" b="1" dirty="0" smtClean="0">
                <a:solidFill>
                  <a:srgbClr val="000000"/>
                </a:solidFill>
              </a:rPr>
              <a:t>Знущання на таборах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2372"/>
            <a:ext cx="7583487" cy="461234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7000" dirty="0"/>
              <a:t>За даними дослідження, проведеного</a:t>
            </a:r>
            <a:br>
              <a:rPr lang="uk-UA" sz="7000" dirty="0"/>
            </a:br>
            <a:r>
              <a:rPr lang="uk-UA" sz="7000" dirty="0"/>
              <a:t>у </a:t>
            </a:r>
            <a:r>
              <a:rPr lang="uk-UA" sz="7000" dirty="0" smtClean="0"/>
              <a:t>2005 році, з 20 директорами американських таборів, де працювали 3000</a:t>
            </a:r>
            <a:r>
              <a:rPr lang="en-CA" sz="7000" dirty="0" smtClean="0"/>
              <a:t> </a:t>
            </a:r>
            <a:r>
              <a:rPr lang="uk-UA" sz="7000" dirty="0" smtClean="0"/>
              <a:t>співробітники</a:t>
            </a:r>
            <a:r>
              <a:rPr lang="uk-UA" sz="7000" dirty="0"/>
              <a:t>, було </a:t>
            </a:r>
            <a:r>
              <a:rPr lang="uk-UA" sz="7000" dirty="0" smtClean="0"/>
              <a:t>встановлено</a:t>
            </a:r>
            <a:r>
              <a:rPr lang="en-CA" sz="7000" dirty="0" smtClean="0"/>
              <a:t> </a:t>
            </a:r>
            <a:r>
              <a:rPr lang="uk-UA" sz="7000" dirty="0" smtClean="0"/>
              <a:t>що:</a:t>
            </a:r>
          </a:p>
          <a:p>
            <a:r>
              <a:rPr lang="uk-UA" sz="5900" dirty="0" smtClean="0">
                <a:solidFill>
                  <a:srgbClr val="FFFF00"/>
                </a:solidFill>
              </a:rPr>
              <a:t>Знущання на таборах буває</a:t>
            </a:r>
          </a:p>
          <a:p>
            <a:r>
              <a:rPr lang="uk-UA" sz="5900" dirty="0" smtClean="0">
                <a:solidFill>
                  <a:srgbClr val="FFFF00"/>
                </a:solidFill>
              </a:rPr>
              <a:t>Знущання на </a:t>
            </a:r>
            <a:r>
              <a:rPr lang="uk-UA" sz="5900" dirty="0">
                <a:solidFill>
                  <a:srgbClr val="FFFF00"/>
                </a:solidFill>
              </a:rPr>
              <a:t>таборах </a:t>
            </a:r>
            <a:r>
              <a:rPr lang="uk-UA" sz="5900" dirty="0" smtClean="0">
                <a:solidFill>
                  <a:srgbClr val="FFFF00"/>
                </a:solidFill>
              </a:rPr>
              <a:t>може бути явним або підступним </a:t>
            </a:r>
          </a:p>
          <a:p>
            <a:r>
              <a:rPr lang="uk-UA" sz="5900" dirty="0" smtClean="0">
                <a:solidFill>
                  <a:srgbClr val="FFFF00"/>
                </a:solidFill>
              </a:rPr>
              <a:t>Знущання на </a:t>
            </a:r>
            <a:r>
              <a:rPr lang="uk-UA" sz="5900" dirty="0">
                <a:solidFill>
                  <a:srgbClr val="FFFF00"/>
                </a:solidFill>
              </a:rPr>
              <a:t>таборах </a:t>
            </a:r>
            <a:r>
              <a:rPr lang="uk-UA" sz="5900" dirty="0" smtClean="0">
                <a:solidFill>
                  <a:srgbClr val="FFFF00"/>
                </a:solidFill>
              </a:rPr>
              <a:t>є одна з трьох головних причин чому діти не повертають до табору </a:t>
            </a:r>
          </a:p>
          <a:p>
            <a:pPr marL="0" indent="0">
              <a:buNone/>
            </a:pPr>
            <a:r>
              <a:rPr lang="uk-UA" sz="5900" dirty="0" smtClean="0"/>
              <a:t>    </a:t>
            </a:r>
            <a:endParaRPr lang="uk-UA" sz="59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592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0508" y="381000"/>
            <a:ext cx="8772225" cy="1044388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000000"/>
                </a:solidFill>
              </a:rPr>
              <a:t>Соціальна структура </a:t>
            </a:r>
            <a:r>
              <a:rPr lang="uk-UA" sz="4000" b="1" dirty="0" smtClean="0">
                <a:solidFill>
                  <a:srgbClr val="000000"/>
                </a:solidFill>
              </a:rPr>
              <a:t>знущання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latin typeface="Arial" charset="0"/>
                <a:ea typeface="ＭＳ Ｐゴシック" charset="0"/>
              </a:rPr>
              <a:t>Переслідувач</a:t>
            </a:r>
            <a:r>
              <a:rPr lang="en-CA" sz="3600" dirty="0" smtClean="0">
                <a:latin typeface="Arial" charset="0"/>
                <a:ea typeface="ＭＳ Ｐゴシック" charset="0"/>
              </a:rPr>
              <a:t> </a:t>
            </a:r>
            <a:r>
              <a:rPr lang="en-C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(bully)</a:t>
            </a:r>
            <a:endParaRPr lang="ru-RU" sz="36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r>
              <a:rPr lang="uk-UA" sz="3600" dirty="0" smtClean="0">
                <a:latin typeface="Arial" charset="0"/>
                <a:ea typeface="ＭＳ Ｐゴシック" charset="0"/>
              </a:rPr>
              <a:t>Ж</a:t>
            </a:r>
            <a:r>
              <a:rPr lang="ru-RU" sz="3600" dirty="0" err="1" smtClean="0">
                <a:latin typeface="Arial" charset="0"/>
                <a:ea typeface="ＭＳ Ｐゴシック" charset="0"/>
              </a:rPr>
              <a:t>ертва</a:t>
            </a:r>
            <a:r>
              <a:rPr lang="en-CA" sz="3600" dirty="0" smtClean="0">
                <a:latin typeface="Arial" charset="0"/>
                <a:ea typeface="ＭＳ Ｐゴシック" charset="0"/>
              </a:rPr>
              <a:t> </a:t>
            </a:r>
            <a:r>
              <a:rPr lang="en-C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(victim)</a:t>
            </a:r>
            <a:endParaRPr lang="ru-RU" sz="36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r>
              <a:rPr lang="ru-RU" sz="3600" dirty="0" err="1" smtClean="0">
                <a:latin typeface="Arial" charset="0"/>
                <a:ea typeface="ＭＳ Ｐゴシック" charset="0"/>
              </a:rPr>
              <a:t>Спостерігач</a:t>
            </a:r>
            <a:r>
              <a:rPr lang="en-CA" sz="3600" dirty="0" smtClean="0">
                <a:latin typeface="Arial" charset="0"/>
                <a:ea typeface="ＭＳ Ｐゴシック" charset="0"/>
              </a:rPr>
              <a:t> </a:t>
            </a:r>
            <a:r>
              <a:rPr lang="en-C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(bystander)</a:t>
            </a:r>
            <a:endParaRPr lang="ru-RU" sz="3600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73869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85" y="133693"/>
            <a:ext cx="7583487" cy="1052828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Динаміка </a:t>
            </a:r>
            <a:r>
              <a:rPr lang="uk-UA" sz="3600" b="1" dirty="0" smtClean="0">
                <a:solidFill>
                  <a:srgbClr val="000000"/>
                </a:solidFill>
              </a:rPr>
              <a:t>знущання </a:t>
            </a:r>
            <a:r>
              <a:rPr lang="uk-UA" sz="3600" b="1" dirty="0" smtClean="0">
                <a:solidFill>
                  <a:schemeClr val="tx1"/>
                </a:solidFill>
              </a:rPr>
              <a:t>на таборі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39460606"/>
              </p:ext>
            </p:extLst>
          </p:nvPr>
        </p:nvGraphicFramePr>
        <p:xfrm>
          <a:off x="301175" y="1400641"/>
          <a:ext cx="8541651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217"/>
                <a:gridCol w="2389110"/>
                <a:gridCol w="330532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Arial" charset="0"/>
                          <a:ea typeface="ＭＳ Ｐゴシック" charset="0"/>
                        </a:rPr>
                        <a:t>Переслідувач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>
                          <a:latin typeface="Arial" charset="0"/>
                          <a:ea typeface="ＭＳ Ｐゴシック" charset="0"/>
                        </a:rPr>
                        <a:t>Ж</a:t>
                      </a:r>
                      <a:r>
                        <a:rPr lang="ru-RU" sz="2400" dirty="0" err="1" smtClean="0">
                          <a:latin typeface="Arial" charset="0"/>
                          <a:ea typeface="ＭＳ Ｐゴシック" charset="0"/>
                        </a:rPr>
                        <a:t>ертва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>
                          <a:latin typeface="Arial" charset="0"/>
                          <a:ea typeface="ＭＳ Ｐゴシック" charset="0"/>
                        </a:rPr>
                        <a:t>Спостерігач</a:t>
                      </a:r>
                      <a:endParaRPr lang="en-US" sz="2400" dirty="0" smtClean="0"/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Таборовик(и)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Таборовик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Таборовик(и) або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dirty="0" smtClean="0"/>
                        <a:t>Виховник(и)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Виховник</a:t>
                      </a:r>
                      <a:endParaRPr lang="en-US" sz="2400" dirty="0" smtClean="0"/>
                    </a:p>
                  </a:txBody>
                  <a:tcPr>
                    <a:solidFill>
                      <a:srgbClr val="DDF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Таборовик</a:t>
                      </a:r>
                      <a:endParaRPr lang="en-US" sz="2400" dirty="0" smtClean="0"/>
                    </a:p>
                  </a:txBody>
                  <a:tcPr>
                    <a:solidFill>
                      <a:srgbClr val="DDF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Таборовик(и) або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dirty="0" smtClean="0"/>
                        <a:t>Виховник(и)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aseline="0" dirty="0" smtClean="0"/>
                        <a:t> </a:t>
                      </a:r>
                      <a:endParaRPr lang="en-US" sz="2400" dirty="0" smtClean="0"/>
                    </a:p>
                  </a:txBody>
                  <a:tcPr>
                    <a:solidFill>
                      <a:srgbClr val="DDF53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Виховник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Виховник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Виховник(и) або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dirty="0" smtClean="0"/>
                        <a:t>Таборовик(и)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Таборовик(и)</a:t>
                      </a:r>
                      <a:endParaRPr lang="en-U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>
                    <a:solidFill>
                      <a:srgbClr val="DDF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Виховник</a:t>
                      </a:r>
                      <a:endParaRPr lang="en-US" sz="2400" dirty="0" smtClean="0"/>
                    </a:p>
                  </a:txBody>
                  <a:tcPr>
                    <a:solidFill>
                      <a:srgbClr val="DDF5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Таборовик(и)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>
                    <a:solidFill>
                      <a:srgbClr val="DDF53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397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>
                <a:solidFill>
                  <a:srgbClr val="000000"/>
                </a:solidFill>
              </a:rPr>
              <a:t>Пластун увічливий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dirty="0" smtClean="0"/>
              <a:t>Шанує, поважає людину й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/>
              <a:t>поводитися чемно, нікого не </a:t>
            </a:r>
            <a:r>
              <a:rPr lang="uk-UA" sz="3600" dirty="0" smtClean="0">
                <a:solidFill>
                  <a:srgbClr val="FFFFFF"/>
                </a:solidFill>
              </a:rPr>
              <a:t>принижує</a:t>
            </a:r>
            <a:r>
              <a:rPr lang="uk-UA" sz="3600" dirty="0" smtClean="0"/>
              <a:t>, ніким не погорджує. Шанує людину не зважаючи на її вік, стать, расу, національність чи віровизнання.  </a:t>
            </a:r>
            <a:endParaRPr lang="uk-UA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95289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8234244" cy="17145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00"/>
                </a:solidFill>
                <a:ea typeface="ＭＳ Ｐゴシック" charset="0"/>
              </a:rPr>
              <a:t>Я</a:t>
            </a:r>
            <a:r>
              <a:rPr lang="ru-RU" sz="3200" b="1" dirty="0">
                <a:solidFill>
                  <a:srgbClr val="000000"/>
                </a:solidFill>
                <a:ea typeface="ＭＳ Ｐゴシック" charset="0"/>
              </a:rPr>
              <a:t>к можна розпізнати </a:t>
            </a:r>
            <a:r>
              <a:rPr lang="uk-UA" sz="3200" b="1" dirty="0" smtClean="0">
                <a:solidFill>
                  <a:srgbClr val="000000"/>
                </a:solidFill>
              </a:rPr>
              <a:t>знущання</a:t>
            </a:r>
            <a:r>
              <a:rPr lang="ru-RU" sz="3200" b="1" dirty="0" smtClean="0">
                <a:solidFill>
                  <a:srgbClr val="000000"/>
                </a:solidFill>
                <a:ea typeface="ＭＳ Ｐゴシック" charset="0"/>
              </a:rPr>
              <a:t>?</a:t>
            </a:r>
            <a:r>
              <a:rPr lang="ru-RU" sz="3200" b="1" dirty="0">
                <a:solidFill>
                  <a:srgbClr val="000000"/>
                </a:solidFill>
                <a:ea typeface="ＭＳ Ｐゴシック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ea typeface="ＭＳ Ｐゴシック" charset="0"/>
              </a:rPr>
            </a:br>
            <a:endParaRPr lang="ru-RU" sz="3200" b="1" dirty="0">
              <a:solidFill>
                <a:srgbClr val="00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9933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000250"/>
            <a:ext cx="8472487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ea typeface="ＭＳ Ｐゴシック" charset="0"/>
              </a:rPr>
              <a:t>Когось </a:t>
            </a:r>
            <a:r>
              <a:rPr lang="ru-RU" sz="2800" dirty="0">
                <a:ea typeface="ＭＳ Ｐゴシック" charset="0"/>
              </a:rPr>
              <a:t>затискають в кутку </a:t>
            </a:r>
            <a:r>
              <a:rPr lang="ru-RU" sz="2800" dirty="0" smtClean="0">
                <a:ea typeface="ＭＳ Ｐゴシック" charset="0"/>
              </a:rPr>
              <a:t>приміщення</a:t>
            </a:r>
            <a:endParaRPr lang="ru-RU" sz="2800" dirty="0">
              <a:ea typeface="ＭＳ Ｐゴシック" charset="0"/>
            </a:endParaRPr>
          </a:p>
          <a:p>
            <a:pPr eaLnBrk="1" hangingPunct="1"/>
            <a:r>
              <a:rPr lang="ru-RU" sz="2800" dirty="0" smtClean="0">
                <a:ea typeface="ＭＳ Ｐゴシック" charset="0"/>
              </a:rPr>
              <a:t>Коли </a:t>
            </a:r>
            <a:r>
              <a:rPr lang="ru-RU" sz="2800" dirty="0">
                <a:ea typeface="ＭＳ Ｐゴシック" charset="0"/>
              </a:rPr>
              <a:t>дорослий підходить до групки дітей вони, замовкають, розбігаються, різко змінюють діяльність </a:t>
            </a:r>
            <a:r>
              <a:rPr lang="ru-RU" sz="2800" dirty="0" smtClean="0">
                <a:ea typeface="ＭＳ Ｐゴシック" charset="0"/>
              </a:rPr>
              <a:t>( можуть </a:t>
            </a:r>
            <a:r>
              <a:rPr lang="ru-RU" sz="2800" dirty="0">
                <a:ea typeface="ＭＳ Ｐゴシック" charset="0"/>
              </a:rPr>
              <a:t>обійняти «жертву», начебто все в порядку</a:t>
            </a:r>
            <a:r>
              <a:rPr lang="ru-RU" sz="2800" dirty="0" smtClean="0">
                <a:ea typeface="ＭＳ Ｐゴシック" charset="0"/>
              </a:rPr>
              <a:t>)</a:t>
            </a:r>
            <a:endParaRPr lang="ru-RU" sz="2800" dirty="0">
              <a:ea typeface="ＭＳ Ｐゴシック" charset="0"/>
            </a:endParaRPr>
          </a:p>
          <a:p>
            <a:r>
              <a:rPr lang="ru-RU" sz="2800" dirty="0">
                <a:ea typeface="ＭＳ Ｐゴシック" charset="0"/>
              </a:rPr>
              <a:t>О</a:t>
            </a:r>
            <a:r>
              <a:rPr lang="ru-RU" sz="2800" dirty="0" smtClean="0">
                <a:ea typeface="ＭＳ Ｐゴシック" charset="0"/>
              </a:rPr>
              <a:t>дин </a:t>
            </a:r>
            <a:r>
              <a:rPr lang="ru-RU" sz="2800" dirty="0">
                <a:ea typeface="ＭＳ Ｐゴシック" charset="0"/>
              </a:rPr>
              <a:t>з </a:t>
            </a:r>
            <a:r>
              <a:rPr lang="ru-RU" sz="2800" dirty="0" err="1" smtClean="0">
                <a:ea typeface="ＭＳ Ｐゴシック" charset="0"/>
              </a:rPr>
              <a:t>таборовиків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>
                <a:ea typeface="ＭＳ Ｐゴシック" charset="0"/>
              </a:rPr>
              <a:t>не </a:t>
            </a:r>
            <a:r>
              <a:rPr lang="uk-UA" sz="2800" dirty="0" smtClean="0">
                <a:ea typeface="ＭＳ Ｐゴシック" charset="0"/>
              </a:rPr>
              <a:t>спілкується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 smtClean="0">
                <a:solidFill>
                  <a:srgbClr val="FFFFFF"/>
                </a:solidFill>
                <a:ea typeface="ＭＳ Ｐゴシック" charset="0"/>
              </a:rPr>
              <a:t>з</a:t>
            </a:r>
            <a:r>
              <a:rPr lang="ru-RU" sz="2800" dirty="0" smtClean="0">
                <a:ea typeface="ＭＳ Ｐゴシック" charset="0"/>
              </a:rPr>
              <a:t> іншими (в </a:t>
            </a:r>
            <a:r>
              <a:rPr lang="ru-RU" sz="2800" dirty="0">
                <a:ea typeface="ＭＳ Ｐゴシック" charset="0"/>
              </a:rPr>
              <a:t>ізоляції</a:t>
            </a:r>
            <a:r>
              <a:rPr lang="ru-RU" sz="2800" dirty="0" smtClean="0">
                <a:ea typeface="ＭＳ Ｐゴシック" charset="0"/>
              </a:rPr>
              <a:t>)</a:t>
            </a:r>
            <a:r>
              <a:rPr lang="uk-UA" sz="2800" dirty="0">
                <a:ea typeface="ＭＳ Ｐゴシック" charset="0"/>
              </a:rPr>
              <a:t> </a:t>
            </a:r>
            <a:endParaRPr lang="uk-UA" sz="2800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357188"/>
            <a:ext cx="8234244" cy="17145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00"/>
                </a:solidFill>
                <a:ea typeface="ＭＳ Ｐゴシック" charset="0"/>
              </a:rPr>
              <a:t>Я</a:t>
            </a:r>
            <a:r>
              <a:rPr lang="ru-RU" sz="3200" b="1" dirty="0">
                <a:solidFill>
                  <a:srgbClr val="000000"/>
                </a:solidFill>
                <a:ea typeface="ＭＳ Ｐゴシック" charset="0"/>
              </a:rPr>
              <a:t>к можна розпізнати </a:t>
            </a:r>
            <a:r>
              <a:rPr lang="uk-UA" sz="3200" b="1" dirty="0" smtClean="0">
                <a:solidFill>
                  <a:srgbClr val="000000"/>
                </a:solidFill>
              </a:rPr>
              <a:t>знущання</a:t>
            </a:r>
            <a:r>
              <a:rPr lang="ru-RU" sz="3200" b="1" dirty="0" smtClean="0">
                <a:solidFill>
                  <a:srgbClr val="000000"/>
                </a:solidFill>
                <a:ea typeface="ＭＳ Ｐゴシック" charset="0"/>
              </a:rPr>
              <a:t>?</a:t>
            </a:r>
            <a:r>
              <a:rPr lang="ru-RU" sz="3200" b="1" dirty="0">
                <a:solidFill>
                  <a:srgbClr val="000000"/>
                </a:solidFill>
                <a:ea typeface="ＭＳ Ｐゴシック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ea typeface="ＭＳ Ｐゴシック" charset="0"/>
              </a:rPr>
            </a:br>
            <a:endParaRPr lang="ru-RU" sz="3200" b="1" dirty="0">
              <a:solidFill>
                <a:srgbClr val="00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9933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2000250"/>
            <a:ext cx="8472487" cy="4572000"/>
          </a:xfrm>
        </p:spPr>
        <p:txBody>
          <a:bodyPr>
            <a:normAutofit/>
          </a:bodyPr>
          <a:lstStyle/>
          <a:p>
            <a:r>
              <a:rPr lang="uk-UA" sz="2800" dirty="0" smtClean="0">
                <a:ea typeface="ＭＳ Ｐゴシック" charset="0"/>
              </a:rPr>
              <a:t>Під </a:t>
            </a:r>
            <a:r>
              <a:rPr lang="uk-UA" sz="2800" dirty="0">
                <a:ea typeface="ＭＳ Ｐゴシック" charset="0"/>
              </a:rPr>
              <a:t>час групових занять о</a:t>
            </a:r>
            <a:r>
              <a:rPr lang="uk-UA" sz="2800" dirty="0" smtClean="0">
                <a:ea typeface="ＭＳ Ｐゴシック" charset="0"/>
              </a:rPr>
              <a:t>дну дитину </a:t>
            </a:r>
            <a:r>
              <a:rPr lang="uk-UA" sz="2800" dirty="0">
                <a:ea typeface="ＭＳ Ｐゴシック" charset="0"/>
              </a:rPr>
              <a:t>ігнорують або обирають </a:t>
            </a:r>
            <a:r>
              <a:rPr lang="uk-UA" sz="2800" dirty="0" smtClean="0">
                <a:ea typeface="ＭＳ Ｐゴシック" charset="0"/>
              </a:rPr>
              <a:t>останньою</a:t>
            </a:r>
            <a:endParaRPr lang="ru-RU" sz="2800" dirty="0" smtClean="0">
              <a:ea typeface="ＭＳ Ｐゴシック" charset="0"/>
            </a:endParaRPr>
          </a:p>
          <a:p>
            <a:r>
              <a:rPr lang="ru-RU" sz="2800" dirty="0" smtClean="0">
                <a:ea typeface="ＭＳ Ｐゴシック" charset="0"/>
              </a:rPr>
              <a:t>Весь </a:t>
            </a:r>
            <a:r>
              <a:rPr lang="ru-RU" sz="2800" dirty="0" err="1" smtClean="0">
                <a:ea typeface="ＭＳ Ｐゴシック" charset="0"/>
              </a:rPr>
              <a:t>рій</a:t>
            </a:r>
            <a:r>
              <a:rPr lang="ru-RU" sz="2800" dirty="0" smtClean="0">
                <a:ea typeface="ＭＳ Ｐゴシック" charset="0"/>
              </a:rPr>
              <a:t>/</a:t>
            </a:r>
            <a:r>
              <a:rPr lang="ru-RU" sz="2800" dirty="0" err="1" smtClean="0">
                <a:ea typeface="ＭＳ Ｐゴシック" charset="0"/>
              </a:rPr>
              <a:t>гурток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сміється</a:t>
            </a:r>
            <a:r>
              <a:rPr lang="ru-RU" sz="2800" dirty="0">
                <a:ea typeface="ＭＳ Ｐゴシック" charset="0"/>
              </a:rPr>
              <a:t> над одним </a:t>
            </a:r>
            <a:r>
              <a:rPr lang="ru-RU" sz="2800" dirty="0" err="1" smtClean="0">
                <a:ea typeface="ＭＳ Ｐゴシック" charset="0"/>
              </a:rPr>
              <a:t>таборовиком</a:t>
            </a:r>
            <a:endParaRPr lang="ru-RU" sz="2800" dirty="0" smtClean="0">
              <a:ea typeface="ＭＳ Ｐゴシック" charset="0"/>
            </a:endParaRPr>
          </a:p>
          <a:p>
            <a:r>
              <a:rPr lang="uk-UA" sz="2800" dirty="0">
                <a:ea typeface="ＭＳ Ｐゴシック" charset="0"/>
              </a:rPr>
              <a:t>Дитину ображають, дражнять, дають образливі </a:t>
            </a:r>
            <a:r>
              <a:rPr lang="uk-UA" sz="2800" dirty="0" smtClean="0">
                <a:ea typeface="ＭＳ Ｐゴシック" charset="0"/>
              </a:rPr>
              <a:t>прізвиська</a:t>
            </a:r>
            <a:endParaRPr lang="ru-RU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0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" y="-277850"/>
            <a:ext cx="8393002" cy="171450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00"/>
                </a:solidFill>
                <a:ea typeface="ＭＳ Ｐゴシック" charset="0"/>
              </a:rPr>
              <a:t>Я</a:t>
            </a:r>
            <a:r>
              <a:rPr lang="ru-RU" sz="3200" b="1" dirty="0">
                <a:solidFill>
                  <a:srgbClr val="000000"/>
                </a:solidFill>
                <a:ea typeface="ＭＳ Ｐゴシック" charset="0"/>
              </a:rPr>
              <a:t>к можна розпізнати </a:t>
            </a:r>
            <a:r>
              <a:rPr lang="uk-UA" sz="3200" b="1" dirty="0" smtClean="0">
                <a:solidFill>
                  <a:srgbClr val="000000"/>
                </a:solidFill>
              </a:rPr>
              <a:t>знущання</a:t>
            </a:r>
            <a:r>
              <a:rPr lang="ru-RU" sz="3200" b="1" dirty="0" smtClean="0">
                <a:solidFill>
                  <a:srgbClr val="000000"/>
                </a:solidFill>
                <a:ea typeface="ＭＳ Ｐゴシック" charset="0"/>
              </a:rPr>
              <a:t>?</a:t>
            </a:r>
            <a:r>
              <a:rPr lang="ru-RU" sz="3200" b="1" dirty="0">
                <a:solidFill>
                  <a:srgbClr val="000000"/>
                </a:solidFill>
                <a:ea typeface="ＭＳ Ｐゴシック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ea typeface="ＭＳ Ｐゴシック" charset="0"/>
              </a:rPr>
            </a:br>
            <a:endParaRPr lang="ru-RU" sz="3200" b="1" dirty="0">
              <a:solidFill>
                <a:srgbClr val="00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99331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481649"/>
            <a:ext cx="8472487" cy="480189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a typeface="ＭＳ Ｐゴシック" charset="0"/>
              </a:rPr>
              <a:t>По </a:t>
            </a:r>
            <a:r>
              <a:rPr lang="ru-RU" sz="2800" dirty="0">
                <a:ea typeface="ＭＳ Ｐゴシック" charset="0"/>
              </a:rPr>
              <a:t>обличчю одного з таборовиків</a:t>
            </a:r>
            <a:r>
              <a:rPr lang="ru-RU" sz="2800" dirty="0" smtClean="0">
                <a:ea typeface="ＭＳ Ｐゴシック" charset="0"/>
              </a:rPr>
              <a:t>: </a:t>
            </a:r>
            <a:r>
              <a:rPr lang="ru-RU" sz="2800" dirty="0">
                <a:ea typeface="ＭＳ Ｐゴシック" charset="0"/>
              </a:rPr>
              <a:t>блідий, червоний (у плямах ), в сльозах, наляканий, ознаки </a:t>
            </a:r>
            <a:r>
              <a:rPr lang="ru-RU" sz="2800" dirty="0" smtClean="0">
                <a:ea typeface="ＭＳ Ｐゴシック" charset="0"/>
              </a:rPr>
              <a:t>знущання на тілі</a:t>
            </a:r>
            <a:endParaRPr lang="ru-RU" sz="2800" dirty="0">
              <a:ea typeface="ＭＳ Ｐゴシック" charset="0"/>
            </a:endParaRPr>
          </a:p>
          <a:p>
            <a:r>
              <a:rPr lang="ru-RU" sz="2800" dirty="0" err="1" smtClean="0">
                <a:ea typeface="ＭＳ Ｐゴシック" charset="0"/>
              </a:rPr>
              <a:t>Молодші</a:t>
            </a:r>
            <a:r>
              <a:rPr lang="ru-RU" sz="2800" dirty="0" smtClean="0">
                <a:ea typeface="ＭＳ Ｐゴシック" charset="0"/>
              </a:rPr>
              <a:t> таборовик</a:t>
            </a:r>
            <a:r>
              <a:rPr lang="ru-RU" sz="2800" dirty="0">
                <a:ea typeface="ＭＳ Ｐゴシック" charset="0"/>
              </a:rPr>
              <a:t>и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>
                <a:ea typeface="ＭＳ Ｐゴシック" charset="0"/>
              </a:rPr>
              <a:t>бояться зайти </a:t>
            </a:r>
            <a:r>
              <a:rPr lang="uk-UA" sz="2800" dirty="0" smtClean="0">
                <a:ea typeface="ＭＳ Ｐゴシック" charset="0"/>
              </a:rPr>
              <a:t>до лазнички</a:t>
            </a:r>
            <a:endParaRPr lang="ru-RU" sz="2800" dirty="0">
              <a:ea typeface="ＭＳ Ｐゴシック" charset="0"/>
            </a:endParaRPr>
          </a:p>
          <a:p>
            <a:r>
              <a:rPr lang="ru-RU" sz="2800" dirty="0" err="1">
                <a:ea typeface="ＭＳ Ｐゴシック" charset="0"/>
              </a:rPr>
              <a:t>Т</a:t>
            </a:r>
            <a:r>
              <a:rPr lang="ru-RU" sz="2800" dirty="0" err="1" smtClean="0">
                <a:ea typeface="ＭＳ Ｐゴシック" charset="0"/>
              </a:rPr>
              <a:t>аборовики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після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uk-UA" sz="2800" dirty="0" smtClean="0">
                <a:ea typeface="ＭＳ Ｐゴシック" charset="0"/>
              </a:rPr>
              <a:t>збірки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>
                <a:ea typeface="ＭＳ Ｐゴシック" charset="0"/>
              </a:rPr>
              <a:t>не </a:t>
            </a:r>
            <a:r>
              <a:rPr lang="ru-RU" sz="2800" dirty="0" err="1">
                <a:ea typeface="ＭＳ Ｐゴシック" charset="0"/>
              </a:rPr>
              <a:t>розходяться</a:t>
            </a:r>
            <a:r>
              <a:rPr lang="ru-RU" sz="2800" dirty="0">
                <a:ea typeface="ＭＳ Ｐゴシック" charset="0"/>
              </a:rPr>
              <a:t>, </a:t>
            </a:r>
            <a:r>
              <a:rPr lang="ru-RU" sz="2800" dirty="0" err="1">
                <a:ea typeface="ＭＳ Ｐゴシック" charset="0"/>
              </a:rPr>
              <a:t>когось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чекають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біля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ru-RU" sz="2800" dirty="0" err="1" smtClean="0">
                <a:ea typeface="ＭＳ Ｐゴシック" charset="0"/>
              </a:rPr>
              <a:t>кухні</a:t>
            </a:r>
            <a:r>
              <a:rPr lang="ru-RU" sz="2800" dirty="0" smtClean="0">
                <a:ea typeface="ＭＳ Ｐゴシック" charset="0"/>
              </a:rPr>
              <a:t>/</a:t>
            </a:r>
            <a:r>
              <a:rPr lang="ru-RU" sz="2800" dirty="0" err="1" smtClean="0">
                <a:ea typeface="ＭＳ Ｐゴシック" charset="0"/>
              </a:rPr>
              <a:t>вмивальки</a:t>
            </a:r>
            <a:r>
              <a:rPr lang="ru-RU" sz="2800" dirty="0" smtClean="0">
                <a:ea typeface="ＭＳ Ｐゴシック" charset="0"/>
              </a:rPr>
              <a:t>/за бараком</a:t>
            </a:r>
            <a:endParaRPr lang="ru-RU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49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31673"/>
            <a:ext cx="7583487" cy="1044388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Діти, які страждають від </a:t>
            </a:r>
            <a:r>
              <a:rPr lang="uk-UA" b="1" dirty="0" smtClean="0">
                <a:solidFill>
                  <a:schemeClr val="tx1"/>
                </a:solidFill>
              </a:rPr>
              <a:t>знущання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200" dirty="0"/>
              <a:t>М</a:t>
            </a:r>
            <a:r>
              <a:rPr lang="uk-UA" sz="3200" dirty="0" smtClean="0"/>
              <a:t>ожуть </a:t>
            </a:r>
            <a:r>
              <a:rPr lang="uk-UA" sz="3200" dirty="0"/>
              <a:t>не хотіти йти </a:t>
            </a:r>
            <a:r>
              <a:rPr lang="uk-UA" sz="3200" dirty="0" smtClean="0"/>
              <a:t>на зайняття або можуть часто плакати </a:t>
            </a:r>
            <a:r>
              <a:rPr lang="uk-UA" sz="3200" dirty="0"/>
              <a:t>чи почуватися </a:t>
            </a:r>
            <a:r>
              <a:rPr lang="uk-UA" sz="3200" dirty="0" smtClean="0"/>
              <a:t>хворими</a:t>
            </a:r>
            <a:endParaRPr lang="uk-UA" sz="3200" dirty="0"/>
          </a:p>
          <a:p>
            <a:r>
              <a:rPr lang="uk-UA" sz="3200" dirty="0"/>
              <a:t>В</a:t>
            </a:r>
            <a:r>
              <a:rPr lang="uk-UA" sz="3200" dirty="0" smtClean="0"/>
              <a:t>они </a:t>
            </a:r>
            <a:r>
              <a:rPr lang="uk-UA" sz="3200" dirty="0"/>
              <a:t>можуть не хотіти брати участь у </a:t>
            </a:r>
            <a:r>
              <a:rPr lang="uk-UA" sz="3200" dirty="0" smtClean="0"/>
              <a:t>спільних зайнятях з </a:t>
            </a:r>
            <a:r>
              <a:rPr lang="uk-UA" sz="3200" dirty="0"/>
              <a:t>іншими </a:t>
            </a:r>
            <a:r>
              <a:rPr lang="uk-UA" sz="3200" dirty="0" smtClean="0">
                <a:solidFill>
                  <a:srgbClr val="FFFFFF"/>
                </a:solidFill>
              </a:rPr>
              <a:t>таборовиками</a:t>
            </a:r>
            <a:r>
              <a:rPr lang="uk-UA" sz="3200" dirty="0" smtClean="0"/>
              <a:t> </a:t>
            </a:r>
            <a:endParaRPr lang="uk-UA" sz="3200" dirty="0"/>
          </a:p>
          <a:p>
            <a:r>
              <a:rPr lang="uk-UA" sz="3200" dirty="0" smtClean="0"/>
              <a:t>Вони </a:t>
            </a:r>
            <a:r>
              <a:rPr lang="uk-UA" sz="3200" dirty="0"/>
              <a:t>можуть поводитися інакше, не так</a:t>
            </a:r>
            <a:r>
              <a:rPr lang="uk-UA" sz="3200" dirty="0">
                <a:solidFill>
                  <a:srgbClr val="FFFFFF"/>
                </a:solidFill>
              </a:rPr>
              <a:t>,</a:t>
            </a:r>
            <a:r>
              <a:rPr lang="uk-UA" sz="3200" dirty="0"/>
              <a:t> як </a:t>
            </a:r>
            <a:r>
              <a:rPr lang="uk-UA" sz="3200" dirty="0" smtClean="0"/>
              <a:t>звичайно</a:t>
            </a:r>
            <a:endParaRPr lang="uk-UA" sz="3200" dirty="0"/>
          </a:p>
        </p:txBody>
      </p:sp>
    </p:spTree>
    <p:extLst>
      <p:ext uri="{BB962C8B-B14F-4D97-AF65-F5344CB8AC3E}">
        <p14:creationId xmlns="" xmlns:p14="http://schemas.microsoft.com/office/powerpoint/2010/main" val="286386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Діти, які страждають від </a:t>
            </a:r>
            <a:r>
              <a:rPr lang="uk-UA" b="1" dirty="0" smtClean="0">
                <a:solidFill>
                  <a:schemeClr val="tx1"/>
                </a:solidFill>
              </a:rPr>
              <a:t>знущання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208930"/>
          </a:xfrm>
        </p:spPr>
        <p:txBody>
          <a:bodyPr>
            <a:noAutofit/>
          </a:bodyPr>
          <a:lstStyle/>
          <a:p>
            <a:r>
              <a:rPr lang="uk-UA" sz="2800" dirty="0" smtClean="0"/>
              <a:t>Можуть </a:t>
            </a:r>
            <a:r>
              <a:rPr lang="uk-UA" sz="2800" dirty="0"/>
              <a:t>раптом почати губити гроші чи особисті </a:t>
            </a:r>
            <a:r>
              <a:rPr lang="uk-UA" sz="2800" dirty="0" smtClean="0"/>
              <a:t>речі</a:t>
            </a:r>
            <a:endParaRPr lang="en-CA" sz="2800" dirty="0" smtClean="0"/>
          </a:p>
          <a:p>
            <a:r>
              <a:rPr lang="uk-UA" sz="2800" dirty="0" smtClean="0"/>
              <a:t>Можуть</a:t>
            </a:r>
            <a:r>
              <a:rPr lang="en-CA" sz="2800" dirty="0" smtClean="0"/>
              <a:t> </a:t>
            </a:r>
            <a:r>
              <a:rPr lang="uk-UA" sz="2800" dirty="0" smtClean="0"/>
              <a:t>приходити </a:t>
            </a:r>
            <a:r>
              <a:rPr lang="uk-UA" sz="2800" dirty="0"/>
              <a:t>додому у порваному одязі чи з поламаними речами і при цьому дають неймовірні </a:t>
            </a:r>
            <a:r>
              <a:rPr lang="uk-UA" sz="2800" dirty="0" smtClean="0"/>
              <a:t>пояснення </a:t>
            </a:r>
            <a:endParaRPr lang="uk-UA" sz="2800" dirty="0"/>
          </a:p>
          <a:p>
            <a:endParaRPr lang="en-US" sz="2800" dirty="0"/>
          </a:p>
        </p:txBody>
      </p:sp>
      <p:pic>
        <p:nvPicPr>
          <p:cNvPr id="4" name="Picture 3" descr="two boy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882" y="3926405"/>
            <a:ext cx="3390236" cy="2362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61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9463" y="17641"/>
            <a:ext cx="7634288" cy="1924050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66"/>
                </a:solidFill>
                <a:latin typeface="+mn-lt"/>
                <a:ea typeface="ＭＳ Ｐゴシック" charset="0"/>
              </a:rPr>
              <a:t>Найчастіше жертвами </a:t>
            </a:r>
            <a:br>
              <a:rPr lang="uk-UA" sz="3200" b="1" dirty="0">
                <a:solidFill>
                  <a:srgbClr val="000066"/>
                </a:solidFill>
                <a:latin typeface="+mn-lt"/>
                <a:ea typeface="ＭＳ Ｐゴシック" charset="0"/>
              </a:rPr>
            </a:br>
            <a:r>
              <a:rPr lang="uk-UA" sz="3200" b="1" dirty="0" smtClean="0">
                <a:solidFill>
                  <a:srgbClr val="000000"/>
                </a:solidFill>
                <a:latin typeface="+mn-lt"/>
              </a:rPr>
              <a:t>знущання </a:t>
            </a:r>
            <a:r>
              <a:rPr lang="uk-UA" sz="3200" b="1" dirty="0" smtClean="0">
                <a:solidFill>
                  <a:srgbClr val="000066"/>
                </a:solidFill>
                <a:latin typeface="+mn-lt"/>
                <a:ea typeface="ＭＳ Ｐゴシック" charset="0"/>
              </a:rPr>
              <a:t>стають </a:t>
            </a:r>
            <a:r>
              <a:rPr lang="uk-UA" sz="3200" b="1" dirty="0">
                <a:solidFill>
                  <a:srgbClr val="000066"/>
                </a:solidFill>
                <a:latin typeface="+mn-lt"/>
                <a:ea typeface="ＭＳ Ｐゴシック" charset="0"/>
              </a:rPr>
              <a:t>діти, які </a:t>
            </a:r>
            <a:r>
              <a:rPr lang="uk-UA" sz="3200" b="1" dirty="0" smtClean="0">
                <a:solidFill>
                  <a:srgbClr val="000066"/>
                </a:solidFill>
                <a:latin typeface="+mn-lt"/>
                <a:ea typeface="ＭＳ Ｐゴシック" charset="0"/>
              </a:rPr>
              <a:t>мають</a:t>
            </a:r>
            <a:r>
              <a:rPr lang="ru-RU" sz="3200" b="1" dirty="0">
                <a:solidFill>
                  <a:srgbClr val="000066"/>
                </a:solidFill>
                <a:latin typeface="+mn-lt"/>
                <a:ea typeface="ＭＳ Ｐゴシック" charset="0"/>
              </a:rPr>
              <a:t/>
            </a:r>
            <a:br>
              <a:rPr lang="ru-RU" sz="3200" b="1" dirty="0">
                <a:solidFill>
                  <a:srgbClr val="000066"/>
                </a:solidFill>
                <a:latin typeface="+mn-lt"/>
                <a:ea typeface="ＭＳ Ｐゴシック" charset="0"/>
              </a:rPr>
            </a:br>
            <a:endParaRPr lang="ru-RU" sz="3200" b="1" dirty="0">
              <a:solidFill>
                <a:srgbClr val="000066"/>
              </a:solidFill>
              <a:latin typeface="+mn-lt"/>
              <a:ea typeface="ＭＳ Ｐゴシック" charset="0"/>
            </a:endParaRPr>
          </a:p>
        </p:txBody>
      </p:sp>
      <p:sp>
        <p:nvSpPr>
          <p:cNvPr id="101379" name="Содержимое 2"/>
          <p:cNvSpPr>
            <a:spLocks noGrp="1"/>
          </p:cNvSpPr>
          <p:nvPr>
            <p:ph idx="4294967295"/>
          </p:nvPr>
        </p:nvSpPr>
        <p:spPr>
          <a:xfrm>
            <a:off x="779463" y="1828799"/>
            <a:ext cx="7583487" cy="4469093"/>
          </a:xfrm>
        </p:spPr>
        <p:txBody>
          <a:bodyPr>
            <a:normAutofit/>
          </a:bodyPr>
          <a:lstStyle/>
          <a:p>
            <a:pPr eaLnBrk="1" hangingPunct="1"/>
            <a:r>
              <a:rPr lang="uk-UA" sz="24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Фізичні недоліки:</a:t>
            </a:r>
            <a:r>
              <a:rPr lang="uk-UA" sz="2400" dirty="0">
                <a:latin typeface="Arial" charset="0"/>
                <a:ea typeface="ＭＳ Ｐゴシック" charset="0"/>
              </a:rPr>
              <a:t> носять окуляри,  діти зі зниженим слухом, порушенням опорно-рухового </a:t>
            </a:r>
            <a:r>
              <a:rPr lang="uk-UA" sz="2400" dirty="0" smtClean="0">
                <a:latin typeface="Arial" charset="0"/>
                <a:ea typeface="ＭＳ Ｐゴシック" charset="0"/>
              </a:rPr>
              <a:t>апарату, </a:t>
            </a:r>
            <a:r>
              <a:rPr lang="uk-UA" sz="2400" dirty="0">
                <a:latin typeface="Arial" charset="0"/>
                <a:ea typeface="ＭＳ Ｐゴシック" charset="0"/>
              </a:rPr>
              <a:t>тобто ті, що не можуть захистити себе, фізично слабші за своїх </a:t>
            </a:r>
            <a:r>
              <a:rPr lang="uk-UA" sz="2400" dirty="0" smtClean="0">
                <a:latin typeface="Arial" charset="0"/>
                <a:ea typeface="ＭＳ Ｐゴシック" charset="0"/>
              </a:rPr>
              <a:t>однолітків</a:t>
            </a:r>
            <a:endParaRPr lang="ru-RU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uk-UA" sz="24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Особливості поведінки:</a:t>
            </a:r>
            <a:r>
              <a:rPr lang="uk-UA" sz="2400" dirty="0">
                <a:latin typeface="Arial" charset="0"/>
                <a:ea typeface="ＭＳ Ｐゴシック" charset="0"/>
              </a:rPr>
              <a:t> замкнуті, сором`язливі, тривожні, імпульсивні, невпевнені в собі, нещасливі і ті, які мають занижену </a:t>
            </a:r>
            <a:r>
              <a:rPr lang="uk-UA" sz="2400" dirty="0" smtClean="0">
                <a:latin typeface="Arial" charset="0"/>
                <a:ea typeface="ＭＳ Ｐゴシック" charset="0"/>
              </a:rPr>
              <a:t>самооцінку</a:t>
            </a:r>
            <a:endParaRPr lang="ru-RU" sz="24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uk-UA" sz="24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Особливості зовнішності:</a:t>
            </a:r>
            <a:r>
              <a:rPr lang="uk-UA" sz="2400" dirty="0">
                <a:latin typeface="Arial" charset="0"/>
                <a:ea typeface="ＭＳ Ｐゴシック" charset="0"/>
              </a:rPr>
              <a:t> руде волосся, </a:t>
            </a:r>
            <a:r>
              <a:rPr lang="uk-UA" sz="2400" dirty="0" smtClean="0">
                <a:latin typeface="Arial" charset="0"/>
                <a:ea typeface="ＭＳ Ｐゴシック" charset="0"/>
              </a:rPr>
              <a:t>ластовиння, </a:t>
            </a:r>
            <a:r>
              <a:rPr lang="uk-UA" sz="2400" dirty="0">
                <a:latin typeface="Arial" charset="0"/>
                <a:ea typeface="ＭＳ Ｐゴシック" charset="0"/>
              </a:rPr>
              <a:t>клаповухість, криві ноги, особлива форма голови, маса тіла (повні чи худі</a:t>
            </a:r>
            <a:r>
              <a:rPr lang="uk-UA" sz="2400" dirty="0" smtClean="0">
                <a:latin typeface="Arial" charset="0"/>
                <a:ea typeface="ＭＳ Ｐゴシック" charset="0"/>
              </a:rPr>
              <a:t>)</a:t>
            </a:r>
            <a:endParaRPr lang="ru-RU" sz="24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ru-RU" sz="1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82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Содержимое 2"/>
          <p:cNvSpPr>
            <a:spLocks noGrp="1"/>
          </p:cNvSpPr>
          <p:nvPr>
            <p:ph idx="4294967295"/>
          </p:nvPr>
        </p:nvSpPr>
        <p:spPr>
          <a:xfrm>
            <a:off x="500063" y="332947"/>
            <a:ext cx="8186737" cy="5911850"/>
          </a:xfrm>
        </p:spPr>
        <p:txBody>
          <a:bodyPr/>
          <a:lstStyle/>
          <a:p>
            <a:pPr eaLnBrk="1" hangingPunct="1"/>
            <a:r>
              <a:rPr lang="uk-UA" sz="2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Недостатньо розвинені соціальні навички:</a:t>
            </a:r>
            <a:r>
              <a:rPr lang="uk-UA" sz="2800" dirty="0">
                <a:latin typeface="Arial" charset="0"/>
                <a:ea typeface="ＭＳ Ｐゴシック" charset="0"/>
              </a:rPr>
              <a:t> часто не мають ні одного близького друга, краще спілкуються з дорослими ніж з </a:t>
            </a:r>
            <a:r>
              <a:rPr lang="uk-UA" sz="2800" dirty="0" smtClean="0">
                <a:latin typeface="Arial" charset="0"/>
                <a:ea typeface="ＭＳ Ｐゴシック" charset="0"/>
              </a:rPr>
              <a:t>однолітками</a:t>
            </a:r>
            <a:endParaRPr lang="ru-RU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uk-UA" sz="2800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Відсутність </a:t>
            </a:r>
            <a:r>
              <a:rPr lang="uk-UA" sz="2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досвіду життя в колективі</a:t>
            </a:r>
            <a:r>
              <a:rPr lang="uk-UA" sz="2800" dirty="0">
                <a:latin typeface="Arial" charset="0"/>
                <a:ea typeface="ＭＳ Ｐゴシック" charset="0"/>
              </a:rPr>
              <a:t> (домашні діти</a:t>
            </a:r>
            <a:r>
              <a:rPr lang="uk-UA" sz="2800" dirty="0" smtClean="0">
                <a:latin typeface="Arial" charset="0"/>
                <a:ea typeface="ＭＳ Ｐゴシック" charset="0"/>
              </a:rPr>
              <a:t>)</a:t>
            </a:r>
            <a:endParaRPr lang="ru-RU" sz="2800" dirty="0"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uk-UA" sz="2800" dirty="0" smtClean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Низький </a:t>
            </a:r>
            <a:r>
              <a:rPr lang="uk-UA" sz="2800" dirty="0">
                <a:solidFill>
                  <a:schemeClr val="hlink"/>
                </a:solidFill>
                <a:latin typeface="Arial" charset="0"/>
                <a:ea typeface="ＭＳ Ｐゴシック" charset="0"/>
              </a:rPr>
              <a:t>інтелект</a:t>
            </a:r>
            <a:r>
              <a:rPr lang="uk-UA" sz="2800" dirty="0">
                <a:latin typeface="Arial" charset="0"/>
                <a:ea typeface="ＭＳ Ｐゴシック" charset="0"/>
              </a:rPr>
              <a:t> і труднощі в </a:t>
            </a:r>
            <a:r>
              <a:rPr lang="uk-UA" sz="2800" dirty="0" smtClean="0">
                <a:latin typeface="Arial" charset="0"/>
                <a:ea typeface="ＭＳ Ｐゴシック" charset="0"/>
              </a:rPr>
              <a:t>навчанні</a:t>
            </a:r>
            <a:endParaRPr lang="ru-RU" sz="28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ru-RU" sz="24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boy on bench.tif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r="4965" b="9883"/>
          <a:stretch/>
        </p:blipFill>
        <p:spPr>
          <a:xfrm>
            <a:off x="2918488" y="4134386"/>
            <a:ext cx="3307024" cy="22775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19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6235"/>
            <a:ext cx="9144000" cy="1290203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/>
            </a:r>
            <a:br>
              <a:rPr lang="uk-UA" sz="32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</a:br>
            <a:r>
              <a:rPr lang="uk-UA" sz="32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/>
            </a:r>
            <a:br>
              <a:rPr lang="uk-UA" sz="32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</a:br>
            <a:r>
              <a:rPr lang="uk-UA" sz="3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На таборі, поведінка </a:t>
            </a:r>
            <a: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>жертви</a:t>
            </a:r>
            <a:b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</a:br>
            <a: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> </a:t>
            </a:r>
            <a:r>
              <a:rPr lang="uk-UA" sz="3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виявляється за </a:t>
            </a:r>
            <a: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>такими</a:t>
            </a:r>
            <a:b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</a:br>
            <a: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> </a:t>
            </a:r>
            <a:r>
              <a:rPr lang="uk-UA" sz="3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показниками</a:t>
            </a:r>
            <a:r>
              <a:rPr lang="ru-RU" sz="3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/>
            </a:r>
            <a:br>
              <a:rPr lang="ru-RU" sz="3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</a:br>
            <a:endParaRPr lang="ru-RU" sz="3600" b="1" dirty="0">
              <a:solidFill>
                <a:srgbClr val="00006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427" name="Содержимое 2"/>
          <p:cNvSpPr>
            <a:spLocks noGrp="1"/>
          </p:cNvSpPr>
          <p:nvPr>
            <p:ph idx="4294967295"/>
          </p:nvPr>
        </p:nvSpPr>
        <p:spPr>
          <a:xfrm>
            <a:off x="344841" y="2402246"/>
            <a:ext cx="8643937" cy="4840287"/>
          </a:xfrm>
        </p:spPr>
        <p:txBody>
          <a:bodyPr>
            <a:noAutofit/>
          </a:bodyPr>
          <a:lstStyle/>
          <a:p>
            <a:pPr eaLnBrk="1" hangingPunct="1"/>
            <a:r>
              <a:rPr lang="uk-UA" sz="2800" dirty="0" smtClean="0">
                <a:ea typeface="ＭＳ Ｐゴシック" charset="0"/>
              </a:rPr>
              <a:t>Власні речі </a:t>
            </a:r>
            <a:r>
              <a:rPr lang="uk-UA" sz="2800" dirty="0">
                <a:ea typeface="ＭＳ Ｐゴシック" charset="0"/>
              </a:rPr>
              <a:t>часто бувають розкидані по </a:t>
            </a:r>
            <a:r>
              <a:rPr lang="uk-UA" sz="2800" dirty="0" smtClean="0">
                <a:ea typeface="ＭＳ Ｐゴシック" charset="0"/>
              </a:rPr>
              <a:t>кімнаті/шатрі </a:t>
            </a:r>
            <a:r>
              <a:rPr lang="uk-UA" sz="2800" dirty="0">
                <a:ea typeface="ＭＳ Ｐゴシック" charset="0"/>
              </a:rPr>
              <a:t>чи </a:t>
            </a:r>
            <a:r>
              <a:rPr lang="uk-UA" sz="2800" dirty="0" smtClean="0">
                <a:ea typeface="ＭＳ Ｐゴシック" charset="0"/>
              </a:rPr>
              <a:t>сховані</a:t>
            </a:r>
            <a:endParaRPr lang="ru-RU" sz="2800" dirty="0">
              <a:ea typeface="ＭＳ Ｐゴシック" charset="0"/>
            </a:endParaRPr>
          </a:p>
          <a:p>
            <a:pPr eaLnBrk="1" hangingPunct="1"/>
            <a:r>
              <a:rPr lang="uk-UA" sz="2800" dirty="0" smtClean="0">
                <a:ea typeface="ＭＳ Ｐゴシック" charset="0"/>
              </a:rPr>
              <a:t>Підчас занять, веде </a:t>
            </a:r>
            <a:r>
              <a:rPr lang="uk-UA" sz="2800" dirty="0">
                <a:ea typeface="ＭＳ Ｐゴシック" charset="0"/>
              </a:rPr>
              <a:t>себе боязливо, </a:t>
            </a:r>
            <a:r>
              <a:rPr lang="uk-UA" sz="2800" dirty="0" smtClean="0">
                <a:ea typeface="ＭＳ Ｐゴシック" charset="0"/>
              </a:rPr>
              <a:t>замкнений</a:t>
            </a:r>
            <a:r>
              <a:rPr lang="en-US" sz="2800" dirty="0" smtClean="0">
                <a:solidFill>
                  <a:srgbClr val="FFFFFF"/>
                </a:solidFill>
                <a:ea typeface="ＭＳ Ｐゴシック" charset="0"/>
              </a:rPr>
              <a:t>(</a:t>
            </a:r>
            <a:r>
              <a:rPr lang="uk-UA" sz="2800" dirty="0" smtClean="0">
                <a:solidFill>
                  <a:srgbClr val="FFFFFF"/>
                </a:solidFill>
                <a:ea typeface="ＭＳ Ｐゴシック" charset="0"/>
              </a:rPr>
              <a:t>а)</a:t>
            </a:r>
            <a:r>
              <a:rPr lang="uk-UA" sz="2800" dirty="0" smtClean="0">
                <a:ea typeface="ＭＳ Ｐゴシック" charset="0"/>
              </a:rPr>
              <a:t>, </a:t>
            </a:r>
            <a:r>
              <a:rPr lang="uk-UA" sz="2800" dirty="0">
                <a:ea typeface="ＭＳ Ｐゴシック" charset="0"/>
              </a:rPr>
              <a:t>коли </a:t>
            </a:r>
            <a:r>
              <a:rPr lang="uk-UA" sz="2800" dirty="0" smtClean="0">
                <a:ea typeface="ＭＳ Ｐゴシック" charset="0"/>
              </a:rPr>
              <a:t>відповідає</a:t>
            </a:r>
            <a:r>
              <a:rPr lang="uk-UA" sz="2800" dirty="0" smtClean="0">
                <a:solidFill>
                  <a:srgbClr val="FFFFFF"/>
                </a:solidFill>
                <a:ea typeface="ＭＳ Ｐゴシック" charset="0"/>
              </a:rPr>
              <a:t>-</a:t>
            </a:r>
            <a:r>
              <a:rPr lang="uk-UA" sz="2800" dirty="0" smtClean="0">
                <a:ea typeface="ＭＳ Ｐゴシック" charset="0"/>
              </a:rPr>
              <a:t> серед інших таборовиків </a:t>
            </a:r>
            <a:r>
              <a:rPr lang="uk-UA" sz="2800" dirty="0">
                <a:ea typeface="ＭＳ Ｐゴシック" charset="0"/>
              </a:rPr>
              <a:t>розповсюджується шум, сміх, </a:t>
            </a:r>
            <a:r>
              <a:rPr lang="uk-UA" sz="2800" dirty="0" smtClean="0">
                <a:ea typeface="ＭＳ Ｐゴシック" charset="0"/>
              </a:rPr>
              <a:t>коментарі</a:t>
            </a:r>
            <a:endParaRPr lang="en-CA" sz="2800" dirty="0" smtClean="0">
              <a:ea typeface="ＭＳ Ｐゴシック" charset="0"/>
            </a:endParaRPr>
          </a:p>
          <a:p>
            <a:r>
              <a:rPr lang="uk-UA" sz="2800" dirty="0" smtClean="0">
                <a:solidFill>
                  <a:srgbClr val="FFFFFF"/>
                </a:solidFill>
                <a:ea typeface="ＭＳ Ｐゴシック" charset="0"/>
              </a:rPr>
              <a:t>Спізняється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  <a:ea typeface="ＭＳ Ｐゴシック" charset="0"/>
              </a:rPr>
              <a:t> </a:t>
            </a:r>
            <a:r>
              <a:rPr lang="uk-UA" sz="2800" dirty="0" smtClean="0">
                <a:ea typeface="ＭＳ Ｐゴシック" charset="0"/>
              </a:rPr>
              <a:t>на збірки </a:t>
            </a:r>
          </a:p>
          <a:p>
            <a:pPr eaLnBrk="1" hangingPunct="1"/>
            <a:endParaRPr lang="ru-RU" sz="2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58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463" y="381000"/>
            <a:ext cx="7583487" cy="1930400"/>
          </a:xfrm>
        </p:spPr>
        <p:txBody>
          <a:bodyPr/>
          <a:lstStyle/>
          <a:p>
            <a:pPr algn="ctr"/>
            <a:r>
              <a:rPr lang="uk-UA" sz="3600" b="1" dirty="0">
                <a:solidFill>
                  <a:srgbClr val="000066"/>
                </a:solidFill>
                <a:latin typeface="Arial" charset="0"/>
                <a:ea typeface="ＭＳ Ｐゴシック" charset="0"/>
              </a:rPr>
              <a:t>На таборі, поведінка жертви виявляється за такими </a:t>
            </a:r>
            <a:r>
              <a:rPr lang="uk-UA" sz="3600" b="1" dirty="0" smtClean="0">
                <a:solidFill>
                  <a:srgbClr val="000066"/>
                </a:solidFill>
                <a:latin typeface="Arial" charset="0"/>
                <a:ea typeface="ＭＳ Ｐゴシック" charset="0"/>
              </a:rPr>
              <a:t>показниками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311400"/>
            <a:ext cx="7583487" cy="4165600"/>
          </a:xfrm>
        </p:spPr>
        <p:txBody>
          <a:bodyPr>
            <a:normAutofit/>
          </a:bodyPr>
          <a:lstStyle/>
          <a:p>
            <a:r>
              <a:rPr lang="uk-UA" sz="3200" dirty="0">
                <a:ea typeface="ＭＳ Ｐゴシック" charset="0"/>
              </a:rPr>
              <a:t>Під час дозволу, в їдальні, </a:t>
            </a:r>
            <a:r>
              <a:rPr lang="uk-UA" sz="3200" dirty="0">
                <a:solidFill>
                  <a:srgbClr val="FFFFFF"/>
                </a:solidFill>
                <a:ea typeface="ＭＳ Ｐゴシック" charset="0"/>
              </a:rPr>
              <a:t>або</a:t>
            </a:r>
            <a:r>
              <a:rPr lang="uk-UA" sz="3200" dirty="0">
                <a:ea typeface="ＭＳ Ｐゴシック" charset="0"/>
              </a:rPr>
              <a:t> при басейні тримається осторонь інших, уникає ровесників і старших таборовиків, намагається бути недалеко від виховників</a:t>
            </a:r>
            <a:endParaRPr lang="ru-RU" sz="3200" dirty="0">
              <a:ea typeface="ＭＳ Ｐゴシック" charset="0"/>
            </a:endParaRPr>
          </a:p>
          <a:p>
            <a:r>
              <a:rPr lang="uk-UA" sz="3200" dirty="0" smtClean="0">
                <a:ea typeface="ＭＳ Ｐゴシック" charset="0"/>
              </a:rPr>
              <a:t>Добре спілкує </a:t>
            </a:r>
            <a:r>
              <a:rPr lang="uk-UA" sz="3200" dirty="0">
                <a:ea typeface="ＭＳ Ｐゴシック" charset="0"/>
              </a:rPr>
              <a:t>з виховниками і погано з </a:t>
            </a:r>
            <a:r>
              <a:rPr lang="uk-UA" sz="3200" dirty="0" smtClean="0">
                <a:ea typeface="ＭＳ Ｐゴシック" charset="0"/>
              </a:rPr>
              <a:t>ровесниками</a:t>
            </a:r>
            <a:endParaRPr lang="ru-RU" sz="3200" dirty="0">
              <a:ea typeface="ＭＳ Ｐゴシック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68984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223963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66"/>
                </a:solidFill>
              </a:rPr>
              <a:t>Типові риси таборовиків, схильних</a:t>
            </a:r>
            <a:br>
              <a:rPr lang="ru-RU" sz="3200" b="1" dirty="0" smtClean="0">
                <a:solidFill>
                  <a:srgbClr val="000066"/>
                </a:solidFill>
              </a:rPr>
            </a:br>
            <a:r>
              <a:rPr lang="ru-RU" sz="3200" b="1" dirty="0" smtClean="0">
                <a:solidFill>
                  <a:srgbClr val="000066"/>
                </a:solidFill>
              </a:rPr>
              <a:t>до проявів знущання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ru-RU" sz="3200" dirty="0" smtClean="0">
                <a:ea typeface="ＭＳ Ｐゴシック" charset="0"/>
              </a:rPr>
              <a:t>Вони </a:t>
            </a:r>
            <a:r>
              <a:rPr lang="ru-RU" sz="3200" dirty="0" err="1" smtClean="0">
                <a:ea typeface="ＭＳ Ｐゴシック" charset="0"/>
              </a:rPr>
              <a:t>відчувають</a:t>
            </a:r>
            <a:r>
              <a:rPr lang="ru-RU" sz="3200" dirty="0" smtClean="0">
                <a:ea typeface="ＭＳ Ｐゴシック" charset="0"/>
              </a:rPr>
              <a:t> </a:t>
            </a:r>
            <a:r>
              <a:rPr lang="ru-RU" sz="3200" dirty="0" err="1" smtClean="0">
                <a:ea typeface="ＭＳ Ｐゴシック" charset="0"/>
              </a:rPr>
              <a:t>сильну</a:t>
            </a:r>
            <a:r>
              <a:rPr lang="ru-RU" sz="3200" dirty="0" smtClean="0">
                <a:ea typeface="ＭＳ Ｐゴシック" charset="0"/>
              </a:rPr>
              <a:t> </a:t>
            </a:r>
            <a:r>
              <a:rPr lang="ru-RU" sz="3200" dirty="0">
                <a:ea typeface="ＭＳ Ｐゴシック" charset="0"/>
              </a:rPr>
              <a:t>потребу </a:t>
            </a:r>
            <a:r>
              <a:rPr lang="ru-RU" sz="3200" dirty="0" err="1" smtClean="0">
                <a:ea typeface="ＭＳ Ｐゴシック" charset="0"/>
              </a:rPr>
              <a:t>панувати</a:t>
            </a:r>
            <a:r>
              <a:rPr lang="ru-RU" sz="3200" dirty="0" smtClean="0">
                <a:ea typeface="ＭＳ Ｐゴシック" charset="0"/>
              </a:rPr>
              <a:t> і </a:t>
            </a:r>
            <a:r>
              <a:rPr lang="ru-RU" sz="3200" dirty="0" err="1" smtClean="0">
                <a:ea typeface="ＭＳ Ｐゴシック" charset="0"/>
              </a:rPr>
              <a:t>підпорядковувати</a:t>
            </a:r>
            <a:r>
              <a:rPr lang="ru-RU" sz="3200" dirty="0" smtClean="0">
                <a:ea typeface="ＭＳ Ｐゴシック" charset="0"/>
              </a:rPr>
              <a:t> </a:t>
            </a:r>
            <a:r>
              <a:rPr lang="ru-RU" sz="3200" dirty="0">
                <a:ea typeface="ＭＳ Ｐゴシック" charset="0"/>
              </a:rPr>
              <a:t>собі </a:t>
            </a:r>
            <a:r>
              <a:rPr lang="ru-RU" sz="3200" dirty="0" smtClean="0">
                <a:ea typeface="ＭＳ Ｐゴシック" charset="0"/>
              </a:rPr>
              <a:t>інших таборовиків </a:t>
            </a:r>
            <a:r>
              <a:rPr lang="ru-RU" sz="3200" dirty="0">
                <a:ea typeface="ＭＳ Ｐゴシック" charset="0"/>
              </a:rPr>
              <a:t>переслідуючи власні </a:t>
            </a:r>
            <a:r>
              <a:rPr lang="ru-RU" sz="3200" dirty="0" smtClean="0">
                <a:ea typeface="ＭＳ Ｐゴシック" charset="0"/>
              </a:rPr>
              <a:t>цілі</a:t>
            </a:r>
          </a:p>
          <a:p>
            <a:pPr lvl="1"/>
            <a:r>
              <a:rPr lang="ru-RU" sz="3200" dirty="0" smtClean="0">
                <a:ea typeface="ＭＳ Ｐゴシック" charset="0"/>
              </a:rPr>
              <a:t>Вони </a:t>
            </a:r>
            <a:r>
              <a:rPr lang="ru-RU" sz="3200" dirty="0" err="1" smtClean="0">
                <a:ea typeface="ＭＳ Ｐゴシック" charset="0"/>
              </a:rPr>
              <a:t>імпульсивні</a:t>
            </a:r>
            <a:endParaRPr lang="ru-RU" sz="3200" dirty="0" smtClean="0">
              <a:ea typeface="ＭＳ Ｐゴシック" charset="0"/>
            </a:endParaRPr>
          </a:p>
          <a:p>
            <a:pPr lvl="1"/>
            <a:r>
              <a:rPr lang="ru-RU" sz="3200" dirty="0">
                <a:ea typeface="ＭＳ Ｐゴシック" charset="0"/>
              </a:rPr>
              <a:t>Л</a:t>
            </a:r>
            <a:r>
              <a:rPr lang="ru-RU" sz="3200" dirty="0" smtClean="0">
                <a:ea typeface="ＭＳ Ｐゴシック" charset="0"/>
              </a:rPr>
              <a:t>егко </a:t>
            </a:r>
            <a:r>
              <a:rPr lang="ru-RU" sz="3200" dirty="0" err="1" smtClean="0">
                <a:ea typeface="ＭＳ Ｐゴシック" charset="0"/>
              </a:rPr>
              <a:t>шаленіють</a:t>
            </a:r>
            <a:r>
              <a:rPr lang="ru-RU" sz="3200" dirty="0" smtClean="0">
                <a:ea typeface="ＭＳ Ｐゴシック" charset="0"/>
              </a:rPr>
              <a:t> </a:t>
            </a:r>
            <a:r>
              <a:rPr lang="ru-RU" sz="3200" dirty="0" smtClean="0">
                <a:solidFill>
                  <a:srgbClr val="FFFF00"/>
                </a:solidFill>
                <a:ea typeface="ＭＳ Ｐゴシック" charset="0"/>
              </a:rPr>
              <a:t>(</a:t>
            </a:r>
            <a:r>
              <a:rPr lang="en-CA" sz="3200" dirty="0" smtClean="0">
                <a:solidFill>
                  <a:srgbClr val="FFFF00"/>
                </a:solidFill>
                <a:ea typeface="ＭＳ Ｐゴシック" charset="0"/>
              </a:rPr>
              <a:t>easily become enraged)</a:t>
            </a:r>
            <a:endParaRPr lang="ru-RU" sz="3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79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3194"/>
            <a:ext cx="7583487" cy="104438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0000"/>
                </a:solidFill>
              </a:rPr>
              <a:t>Заява поведінки на пластових таборах США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46611"/>
            <a:ext cx="7583487" cy="4208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Кожний член  Пласту заслуговує пластувати у безпечному, дбайливому та шанобливому середовищі </a:t>
            </a:r>
            <a:r>
              <a:rPr lang="uk-UA" sz="3200" dirty="0" smtClean="0">
                <a:solidFill>
                  <a:srgbClr val="FFFF00"/>
                </a:solidFill>
              </a:rPr>
              <a:t>(</a:t>
            </a:r>
            <a:r>
              <a:rPr lang="en-CA" sz="3200" dirty="0" smtClean="0">
                <a:solidFill>
                  <a:srgbClr val="FFFF00"/>
                </a:solidFill>
              </a:rPr>
              <a:t>respectful environment</a:t>
            </a:r>
            <a:r>
              <a:rPr lang="ru-RU" sz="3200" dirty="0" smtClean="0">
                <a:solidFill>
                  <a:srgbClr val="FFFF00"/>
                </a:solidFill>
              </a:rPr>
              <a:t>)</a:t>
            </a:r>
            <a:r>
              <a:rPr lang="ru-RU" sz="3200" dirty="0" smtClean="0"/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15763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8956024" cy="1223963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rgbClr val="000066"/>
                </a:solidFill>
              </a:rPr>
              <a:t>Типові риси таборовиків, схильних</a:t>
            </a:r>
            <a:br>
              <a:rPr lang="ru-RU" sz="3200" b="1" dirty="0" smtClean="0">
                <a:solidFill>
                  <a:srgbClr val="000066"/>
                </a:solidFill>
              </a:rPr>
            </a:br>
            <a:r>
              <a:rPr lang="ru-RU" sz="3200" b="1" dirty="0" smtClean="0">
                <a:solidFill>
                  <a:srgbClr val="000066"/>
                </a:solidFill>
              </a:rPr>
              <a:t>до проявів знущання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ea typeface="ＭＳ Ｐゴシック" charset="0"/>
              </a:rPr>
              <a:t>Вони </a:t>
            </a:r>
            <a:r>
              <a:rPr lang="ru-RU" sz="2800" dirty="0">
                <a:ea typeface="ＭＳ Ｐゴシック" charset="0"/>
              </a:rPr>
              <a:t>часто </a:t>
            </a:r>
            <a:r>
              <a:rPr lang="ru-RU" sz="2800" dirty="0" err="1" smtClean="0">
                <a:ea typeface="ＭＳ Ｐゴシック" charset="0"/>
              </a:rPr>
              <a:t>зухвалі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 smtClean="0">
                <a:solidFill>
                  <a:srgbClr val="FFFF00"/>
                </a:solidFill>
                <a:ea typeface="ＭＳ Ｐゴシック" charset="0"/>
              </a:rPr>
              <a:t>(</a:t>
            </a:r>
            <a:r>
              <a:rPr lang="en-CA" sz="2800" dirty="0" smtClean="0">
                <a:solidFill>
                  <a:srgbClr val="FFFF00"/>
                </a:solidFill>
                <a:ea typeface="ＭＳ Ｐゴシック" charset="0"/>
              </a:rPr>
              <a:t>impolite)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>
                <a:ea typeface="ＭＳ Ｐゴシック" charset="0"/>
              </a:rPr>
              <a:t>та </a:t>
            </a:r>
            <a:r>
              <a:rPr lang="ru-RU" sz="2800" dirty="0" err="1">
                <a:ea typeface="ＭＳ Ｐゴシック" charset="0"/>
              </a:rPr>
              <a:t>агресивні</a:t>
            </a:r>
            <a:r>
              <a:rPr lang="ru-RU" sz="2800" dirty="0">
                <a:ea typeface="ＭＳ Ｐゴシック" charset="0"/>
              </a:rPr>
              <a:t> в </a:t>
            </a:r>
            <a:r>
              <a:rPr lang="ru-RU" sz="2800" dirty="0" err="1" smtClean="0">
                <a:ea typeface="ＭＳ Ｐゴシック" charset="0"/>
              </a:rPr>
              <a:t>ставленні</a:t>
            </a:r>
            <a:r>
              <a:rPr lang="en-CA" sz="2800" dirty="0" smtClean="0">
                <a:ea typeface="ＭＳ Ｐゴシック" charset="0"/>
              </a:rPr>
              <a:t> </a:t>
            </a:r>
            <a:r>
              <a:rPr lang="ru-RU" sz="2800" dirty="0" smtClean="0">
                <a:ea typeface="ＭＳ Ｐゴシック" charset="0"/>
              </a:rPr>
              <a:t>до </a:t>
            </a:r>
            <a:r>
              <a:rPr lang="ru-RU" sz="2800" dirty="0" err="1" smtClean="0">
                <a:ea typeface="ＭＳ Ｐゴシック" charset="0"/>
              </a:rPr>
              <a:t>дорослих</a:t>
            </a:r>
            <a:r>
              <a:rPr lang="ru-RU" sz="2800" dirty="0" smtClean="0">
                <a:ea typeface="ＭＳ Ｐゴシック" charset="0"/>
              </a:rPr>
              <a:t>, </a:t>
            </a:r>
            <a:r>
              <a:rPr lang="ru-RU" sz="2800" dirty="0" err="1" smtClean="0">
                <a:ea typeface="ＭＳ Ｐゴシック" charset="0"/>
              </a:rPr>
              <a:t>передусім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батьків</a:t>
            </a:r>
            <a:r>
              <a:rPr lang="ru-RU" sz="2800" dirty="0">
                <a:ea typeface="ＭＳ Ｐゴシック" charset="0"/>
              </a:rPr>
              <a:t> і </a:t>
            </a:r>
            <a:r>
              <a:rPr lang="uk-UA" sz="2800" dirty="0" smtClean="0">
                <a:ea typeface="ＭＳ Ｐゴシック" charset="0"/>
              </a:rPr>
              <a:t>виховників</a:t>
            </a:r>
            <a:endParaRPr lang="ru-RU" sz="2800" dirty="0">
              <a:ea typeface="ＭＳ Ｐゴシック" charset="0"/>
            </a:endParaRPr>
          </a:p>
          <a:p>
            <a:pPr eaLnBrk="1" hangingPunct="1"/>
            <a:r>
              <a:rPr lang="ru-RU" sz="2800" dirty="0" smtClean="0">
                <a:ea typeface="ＭＳ Ｐゴシック" charset="0"/>
              </a:rPr>
              <a:t>Вони </a:t>
            </a:r>
            <a:r>
              <a:rPr lang="ru-RU" sz="2800" dirty="0">
                <a:ea typeface="ＭＳ Ｐゴシック" charset="0"/>
              </a:rPr>
              <a:t>не </a:t>
            </a:r>
            <a:r>
              <a:rPr lang="ru-RU" sz="2800" dirty="0" err="1">
                <a:ea typeface="ＭＳ Ｐゴシック" charset="0"/>
              </a:rPr>
              <a:t>виявляють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співчуття</a:t>
            </a:r>
            <a:r>
              <a:rPr lang="ru-RU" sz="2800" dirty="0">
                <a:ea typeface="ＭＳ Ｐゴシック" charset="0"/>
              </a:rPr>
              <a:t> до </a:t>
            </a:r>
            <a:r>
              <a:rPr lang="ru-RU" sz="2800" dirty="0" err="1">
                <a:ea typeface="ＭＳ Ｐゴシック" charset="0"/>
              </a:rPr>
              <a:t>своїх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ru-RU" sz="2800" dirty="0" smtClean="0">
                <a:ea typeface="ＭＳ Ｐゴシック" charset="0"/>
              </a:rPr>
              <a:t>жертв</a:t>
            </a:r>
            <a:r>
              <a:rPr lang="en-CA" sz="2800" dirty="0" smtClean="0">
                <a:ea typeface="ＭＳ Ｐゴシック" charset="0"/>
              </a:rPr>
              <a:t> </a:t>
            </a:r>
            <a:r>
              <a:rPr lang="en-CA" sz="2800" dirty="0" smtClean="0">
                <a:solidFill>
                  <a:srgbClr val="FFFF00"/>
                </a:solidFill>
                <a:ea typeface="ＭＳ Ｐゴシック" charset="0"/>
              </a:rPr>
              <a:t>(lack empathy)</a:t>
            </a:r>
            <a:endParaRPr lang="ru-RU" sz="2800" dirty="0">
              <a:ea typeface="ＭＳ Ｐゴシック" charset="0"/>
            </a:endParaRPr>
          </a:p>
          <a:p>
            <a:pPr eaLnBrk="1" hangingPunct="1"/>
            <a:r>
              <a:rPr lang="ru-RU" sz="2800" dirty="0" err="1">
                <a:ea typeface="ＭＳ Ｐゴシック" charset="0"/>
              </a:rPr>
              <a:t>Я</a:t>
            </a:r>
            <a:r>
              <a:rPr lang="ru-RU" sz="2800" dirty="0" err="1" smtClean="0">
                <a:ea typeface="ＭＳ Ｐゴシック" charset="0"/>
              </a:rPr>
              <a:t>кщо</a:t>
            </a:r>
            <a:r>
              <a:rPr lang="ru-RU" sz="2800" dirty="0" smtClean="0">
                <a:ea typeface="ＭＳ Ｐゴシック" charset="0"/>
              </a:rPr>
              <a:t> </a:t>
            </a:r>
            <a:r>
              <a:rPr lang="ru-RU" sz="2800" dirty="0" err="1">
                <a:ea typeface="ＭＳ Ｐゴシック" charset="0"/>
              </a:rPr>
              <a:t>це</a:t>
            </a:r>
            <a:r>
              <a:rPr lang="ru-RU" sz="2800" dirty="0">
                <a:ea typeface="ＭＳ Ｐゴシック" charset="0"/>
              </a:rPr>
              <a:t> </a:t>
            </a:r>
            <a:r>
              <a:rPr lang="ru-RU" sz="2800" dirty="0" err="1" smtClean="0">
                <a:ea typeface="ＭＳ Ｐゴシック" charset="0"/>
              </a:rPr>
              <a:t>хлопці</a:t>
            </a:r>
            <a:r>
              <a:rPr lang="ru-RU" sz="2800" dirty="0" smtClean="0">
                <a:ea typeface="ＭＳ Ｐゴシック" charset="0"/>
              </a:rPr>
              <a:t>, </a:t>
            </a:r>
            <a:r>
              <a:rPr lang="ru-RU" sz="2800" dirty="0">
                <a:ea typeface="ＭＳ Ｐゴシック" charset="0"/>
              </a:rPr>
              <a:t>вони зазвичай </a:t>
            </a:r>
            <a:r>
              <a:rPr lang="ru-RU" sz="2800" dirty="0" smtClean="0">
                <a:ea typeface="ＭＳ Ｐゴシック" charset="0"/>
              </a:rPr>
              <a:t>фізично сильніші </a:t>
            </a:r>
            <a:r>
              <a:rPr lang="ru-RU" sz="2800" dirty="0">
                <a:ea typeface="ＭＳ Ｐゴシック" charset="0"/>
              </a:rPr>
              <a:t>за </a:t>
            </a:r>
            <a:r>
              <a:rPr lang="ru-RU" sz="2800" dirty="0" smtClean="0">
                <a:ea typeface="ＭＳ Ｐゴシック" charset="0"/>
              </a:rPr>
              <a:t>інших</a:t>
            </a:r>
            <a:endParaRPr lang="ru-RU" sz="2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0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6"/>
          <p:cNvGrpSpPr>
            <a:grpSpLocks/>
          </p:cNvGrpSpPr>
          <p:nvPr/>
        </p:nvGrpSpPr>
        <p:grpSpPr bwMode="auto">
          <a:xfrm>
            <a:off x="6008234" y="491543"/>
            <a:ext cx="1649784" cy="1559427"/>
            <a:chOff x="4320" y="1152"/>
            <a:chExt cx="414" cy="402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B26B00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gray">
          <a:xfrm>
            <a:off x="6029088" y="743946"/>
            <a:ext cx="1537090" cy="104644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uk-UA" sz="1400" b="1" dirty="0" smtClean="0"/>
          </a:p>
          <a:p>
            <a:pPr algn="ctr"/>
            <a:r>
              <a:rPr lang="uk-UA" sz="1600" b="1" dirty="0" smtClean="0"/>
              <a:t>НИЗЬКИЙ РІВЕНЬ ВИХОВАННЯ</a:t>
            </a:r>
            <a:endParaRPr lang="ru-RU" sz="1600" b="1" dirty="0"/>
          </a:p>
        </p:txBody>
      </p:sp>
      <p:grpSp>
        <p:nvGrpSpPr>
          <p:cNvPr id="105478" name="Group 10"/>
          <p:cNvGrpSpPr>
            <a:grpSpLocks/>
          </p:cNvGrpSpPr>
          <p:nvPr/>
        </p:nvGrpSpPr>
        <p:grpSpPr bwMode="auto">
          <a:xfrm>
            <a:off x="1168050" y="529690"/>
            <a:ext cx="1746429" cy="1521280"/>
            <a:chOff x="4320" y="1152"/>
            <a:chExt cx="414" cy="402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248E8E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0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5481" name="Group 13"/>
          <p:cNvGrpSpPr>
            <a:grpSpLocks/>
          </p:cNvGrpSpPr>
          <p:nvPr/>
        </p:nvGrpSpPr>
        <p:grpSpPr bwMode="auto">
          <a:xfrm>
            <a:off x="3626335" y="4724410"/>
            <a:ext cx="1720559" cy="1521280"/>
            <a:chOff x="4320" y="1152"/>
            <a:chExt cx="414" cy="402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B23838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423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425" name="Rectangle 17"/>
          <p:cNvSpPr>
            <a:spLocks noChangeArrowheads="1"/>
          </p:cNvSpPr>
          <p:nvPr/>
        </p:nvSpPr>
        <p:spPr bwMode="gray">
          <a:xfrm>
            <a:off x="3626334" y="4742233"/>
            <a:ext cx="1720559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uk-UA" sz="1400" b="1" dirty="0" smtClean="0"/>
          </a:p>
          <a:p>
            <a:endParaRPr lang="uk-UA" sz="1400" b="1" dirty="0"/>
          </a:p>
          <a:p>
            <a:pPr algn="ctr"/>
            <a:r>
              <a:rPr lang="uk-UA" sz="1600" b="1" dirty="0" smtClean="0"/>
              <a:t>БАЙДУЖІСТЬ З БОКУ БАТЬКІВ</a:t>
            </a:r>
            <a:endParaRPr lang="ru-RU" sz="1600" b="1" dirty="0"/>
          </a:p>
        </p:txBody>
      </p:sp>
      <p:grpSp>
        <p:nvGrpSpPr>
          <p:cNvPr id="105486" name="Group 19"/>
          <p:cNvGrpSpPr>
            <a:grpSpLocks/>
          </p:cNvGrpSpPr>
          <p:nvPr/>
        </p:nvGrpSpPr>
        <p:grpSpPr bwMode="auto">
          <a:xfrm>
            <a:off x="473075" y="2562608"/>
            <a:ext cx="8064500" cy="1655762"/>
            <a:chOff x="1456" y="2934"/>
            <a:chExt cx="3495" cy="782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ltGray">
            <a:xfrm>
              <a:off x="1456" y="2934"/>
              <a:ext cx="3495" cy="7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4235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19050" algn="ctr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227" name="Rectangle 21"/>
            <p:cNvSpPr>
              <a:spLocks noChangeArrowheads="1"/>
            </p:cNvSpPr>
            <p:nvPr/>
          </p:nvSpPr>
          <p:spPr bwMode="auto">
            <a:xfrm>
              <a:off x="1783" y="3023"/>
              <a:ext cx="2961" cy="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uk-UA" sz="3600" b="1" dirty="0"/>
                <a:t>Що впливає на агресивну поведінку дітей?</a:t>
              </a:r>
              <a:endParaRPr lang="ru-RU" sz="3600" dirty="0"/>
            </a:p>
          </p:txBody>
        </p:sp>
      </p:grpSp>
      <p:grpSp>
        <p:nvGrpSpPr>
          <p:cNvPr id="105489" name="Group 6"/>
          <p:cNvGrpSpPr>
            <a:grpSpLocks/>
          </p:cNvGrpSpPr>
          <p:nvPr/>
        </p:nvGrpSpPr>
        <p:grpSpPr bwMode="auto">
          <a:xfrm>
            <a:off x="6029088" y="4742233"/>
            <a:ext cx="1720559" cy="1521280"/>
            <a:chOff x="4320" y="1152"/>
            <a:chExt cx="414" cy="402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B26B00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48627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5495" name="Group 13"/>
          <p:cNvGrpSpPr>
            <a:grpSpLocks/>
          </p:cNvGrpSpPr>
          <p:nvPr/>
        </p:nvGrpSpPr>
        <p:grpSpPr bwMode="auto">
          <a:xfrm>
            <a:off x="3626335" y="529689"/>
            <a:ext cx="1808612" cy="1521281"/>
            <a:chOff x="4320" y="1152"/>
            <a:chExt cx="414" cy="402"/>
          </a:xfrm>
        </p:grpSpPr>
        <p:sp>
          <p:nvSpPr>
            <p:cNvPr id="31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B23838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5498" name="Rectangle 1"/>
          <p:cNvSpPr>
            <a:spLocks noChangeArrowheads="1"/>
          </p:cNvSpPr>
          <p:nvPr/>
        </p:nvSpPr>
        <p:spPr bwMode="auto">
          <a:xfrm>
            <a:off x="1168050" y="913222"/>
            <a:ext cx="1746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1600" b="1" dirty="0" smtClean="0">
                <a:cs typeface="Calibri" charset="0"/>
              </a:rPr>
              <a:t>КУЛЬТ ЗНУЩАННЯ В СУСПІЛЬСТВІ</a:t>
            </a:r>
            <a:endParaRPr lang="uk-UA" sz="1600" b="1" dirty="0">
              <a:cs typeface="Calibri" charset="0"/>
            </a:endParaRPr>
          </a:p>
        </p:txBody>
      </p:sp>
      <p:sp>
        <p:nvSpPr>
          <p:cNvPr id="105499" name="Rectangle 2"/>
          <p:cNvSpPr>
            <a:spLocks noChangeArrowheads="1"/>
          </p:cNvSpPr>
          <p:nvPr/>
        </p:nvSpPr>
        <p:spPr bwMode="auto">
          <a:xfrm>
            <a:off x="3626334" y="668464"/>
            <a:ext cx="18086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1600" b="1" dirty="0" smtClean="0">
                <a:cs typeface="Calibri" charset="0"/>
              </a:rPr>
              <a:t>НЕГАТИВНИЙ</a:t>
            </a:r>
            <a:endParaRPr lang="en-US" sz="1600" b="1" dirty="0" smtClean="0">
              <a:cs typeface="Calibri" charset="0"/>
            </a:endParaRPr>
          </a:p>
          <a:p>
            <a:pPr algn="ctr"/>
            <a:r>
              <a:rPr lang="uk-UA" sz="1600" b="1" dirty="0" smtClean="0">
                <a:cs typeface="Calibri" charset="0"/>
              </a:rPr>
              <a:t>ВПЛИВ ЗАСОБИ МАСОВОЇ ІНФОРМАЦІЇ (ЗМІ)</a:t>
            </a:r>
            <a:endParaRPr lang="uk-UA" sz="1600" b="1" dirty="0">
              <a:cs typeface="Calibri" charset="0"/>
            </a:endParaRPr>
          </a:p>
        </p:txBody>
      </p:sp>
      <p:sp>
        <p:nvSpPr>
          <p:cNvPr id="105500" name="Rectangle 3"/>
          <p:cNvSpPr>
            <a:spLocks noChangeArrowheads="1"/>
          </p:cNvSpPr>
          <p:nvPr/>
        </p:nvSpPr>
        <p:spPr bwMode="auto">
          <a:xfrm>
            <a:off x="6111844" y="5154988"/>
            <a:ext cx="1720559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uk-UA" sz="1600" b="1" dirty="0" smtClean="0">
                <a:cs typeface="Calibri" charset="0"/>
              </a:rPr>
              <a:t>КОМП</a:t>
            </a:r>
            <a:r>
              <a:rPr lang="en-US" sz="1600" b="1" dirty="0" smtClean="0">
                <a:cs typeface="Calibri" charset="0"/>
              </a:rPr>
              <a:t>’</a:t>
            </a:r>
            <a:r>
              <a:rPr lang="uk-UA" sz="1600" b="1" dirty="0" smtClean="0">
                <a:cs typeface="Calibri" charset="0"/>
              </a:rPr>
              <a:t>ЮТЕРНІ ІГРИ</a:t>
            </a:r>
            <a:endParaRPr lang="en-US" sz="1600" b="1" dirty="0">
              <a:cs typeface="Calibri" charset="0"/>
            </a:endParaRPr>
          </a:p>
        </p:txBody>
      </p:sp>
      <p:grpSp>
        <p:nvGrpSpPr>
          <p:cNvPr id="37" name="Group 10"/>
          <p:cNvGrpSpPr>
            <a:grpSpLocks/>
          </p:cNvGrpSpPr>
          <p:nvPr/>
        </p:nvGrpSpPr>
        <p:grpSpPr bwMode="auto">
          <a:xfrm>
            <a:off x="1320450" y="4707511"/>
            <a:ext cx="1746429" cy="1521280"/>
            <a:chOff x="4320" y="1152"/>
            <a:chExt cx="414" cy="402"/>
          </a:xfrm>
        </p:grpSpPr>
        <p:sp>
          <p:nvSpPr>
            <p:cNvPr id="39" name="AutoShape 11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248E8E"/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6" name="Rectangle 16"/>
          <p:cNvSpPr>
            <a:spLocks noChangeArrowheads="1"/>
          </p:cNvSpPr>
          <p:nvPr/>
        </p:nvSpPr>
        <p:spPr bwMode="gray">
          <a:xfrm>
            <a:off x="1533015" y="4940300"/>
            <a:ext cx="1227419" cy="830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uk-UA" sz="1600" b="1" dirty="0" smtClean="0"/>
              <a:t>НАДМІРНО </a:t>
            </a:r>
          </a:p>
          <a:p>
            <a:pPr algn="ctr"/>
            <a:r>
              <a:rPr lang="uk-UA" sz="1600" b="1" dirty="0" smtClean="0"/>
              <a:t>ЗАХИСНІ </a:t>
            </a:r>
          </a:p>
          <a:p>
            <a:pPr algn="ctr"/>
            <a:r>
              <a:rPr lang="uk-UA" sz="1600" b="1" dirty="0" smtClean="0"/>
              <a:t>БАТЬКИ</a:t>
            </a:r>
            <a:endParaRPr lang="ru-RU" sz="16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15371" y="2166695"/>
            <a:ext cx="0" cy="39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4639856" y="2166695"/>
            <a:ext cx="0" cy="39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51478" y="2166695"/>
            <a:ext cx="0" cy="390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115371" y="4235463"/>
            <a:ext cx="0" cy="393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590513" y="4244232"/>
            <a:ext cx="0" cy="393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6840911" y="4246091"/>
            <a:ext cx="0" cy="393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97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0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25" grpId="0"/>
      <p:bldP spid="105498" grpId="0"/>
      <p:bldP spid="105499" grpId="0"/>
      <p:bldP spid="105500" grpId="0"/>
      <p:bldP spid="3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79463" y="381000"/>
            <a:ext cx="7583487" cy="873763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ru-RU" sz="4400" b="1" dirty="0" smtClean="0">
                <a:solidFill>
                  <a:srgbClr val="000000"/>
                </a:solidFill>
                <a:latin typeface="+mn-lt"/>
              </a:rPr>
              <a:t>Мотивацією до </a:t>
            </a:r>
            <a:r>
              <a:rPr lang="uk-UA" sz="4400" b="1" dirty="0" smtClean="0">
                <a:solidFill>
                  <a:srgbClr val="000000"/>
                </a:solidFill>
              </a:rPr>
              <a:t>знущання</a:t>
            </a:r>
            <a:endParaRPr lang="ru-RU" sz="4400" b="1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9463" y="1417448"/>
            <a:ext cx="7583487" cy="5466519"/>
          </a:xfrm>
        </p:spPr>
        <p:txBody>
          <a:bodyPr>
            <a:noAutofit/>
          </a:bodyPr>
          <a:lstStyle/>
          <a:p>
            <a:r>
              <a:rPr lang="uk-UA" sz="2800" dirty="0" smtClean="0"/>
              <a:t>З</a:t>
            </a:r>
            <a:r>
              <a:rPr lang="ru-RU" sz="2800" dirty="0" err="1" smtClean="0"/>
              <a:t>аздрість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(jealousy)</a:t>
            </a:r>
          </a:p>
          <a:p>
            <a:r>
              <a:rPr lang="uk-UA" sz="2800" dirty="0" smtClean="0"/>
              <a:t>П</a:t>
            </a:r>
            <a:r>
              <a:rPr lang="ru-RU" sz="2800" dirty="0" err="1" smtClean="0"/>
              <a:t>омста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(revenge)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err="1" smtClean="0"/>
              <a:t>Відчуття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неприязні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(feeling of resentment)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800" dirty="0" err="1" smtClean="0"/>
              <a:t>Прагнення</a:t>
            </a:r>
            <a:r>
              <a:rPr lang="ru-RU" sz="2800" dirty="0" smtClean="0"/>
              <a:t> </a:t>
            </a:r>
            <a:r>
              <a:rPr lang="ru-RU" sz="2800" dirty="0" err="1"/>
              <a:t>відновити</a:t>
            </a:r>
            <a:r>
              <a:rPr lang="ru-RU" sz="2800" dirty="0"/>
              <a:t> </a:t>
            </a:r>
            <a:r>
              <a:rPr lang="ru-RU" sz="2800" dirty="0" err="1" smtClean="0"/>
              <a:t>справедливість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(desire to restore justice)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800" dirty="0" err="1"/>
              <a:t>Б</a:t>
            </a:r>
            <a:r>
              <a:rPr lang="ru-RU" sz="2800" dirty="0" err="1" smtClean="0"/>
              <a:t>оротьба</a:t>
            </a:r>
            <a:r>
              <a:rPr lang="ru-RU" sz="2800" dirty="0" smtClean="0"/>
              <a:t> </a:t>
            </a:r>
            <a:r>
              <a:rPr lang="ru-RU" sz="2800" dirty="0"/>
              <a:t>за </a:t>
            </a:r>
            <a:r>
              <a:rPr lang="ru-RU" sz="2800" dirty="0" err="1" smtClean="0"/>
              <a:t>владу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(power struggle) </a:t>
            </a:r>
          </a:p>
          <a:p>
            <a:r>
              <a:rPr lang="ru-RU" sz="2800" dirty="0" err="1"/>
              <a:t>Н</a:t>
            </a:r>
            <a:r>
              <a:rPr lang="ru-RU" sz="2800" dirty="0" err="1" smtClean="0"/>
              <a:t>ейтралізації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суперника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(neutralizing competitor)</a:t>
            </a:r>
            <a:r>
              <a:rPr lang="ru-RU" sz="2400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23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8000"/>
            <a:ext cx="8026400" cy="2023828"/>
          </a:xfrm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 algn="ctr" eaLnBrk="1" hangingPunct="1">
              <a:defRPr/>
            </a:pPr>
            <a:r>
              <a:rPr lang="ru-RU" sz="4400" b="1" dirty="0" err="1" smtClean="0">
                <a:solidFill>
                  <a:srgbClr val="000066"/>
                </a:solidFill>
              </a:rPr>
              <a:t>Типові</a:t>
            </a:r>
            <a:r>
              <a:rPr lang="ru-RU" sz="4400" b="1" dirty="0" smtClean="0">
                <a:solidFill>
                  <a:srgbClr val="000066"/>
                </a:solidFill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</a:rPr>
              <a:t>характерні</a:t>
            </a:r>
            <a:r>
              <a:rPr lang="ru-RU" sz="4400" b="1" dirty="0" smtClean="0">
                <a:solidFill>
                  <a:srgbClr val="000066"/>
                </a:solidFill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</a:rPr>
              <a:t>риси</a:t>
            </a:r>
            <a:r>
              <a:rPr lang="ru-RU" sz="4400" b="1" dirty="0" smtClean="0">
                <a:solidFill>
                  <a:srgbClr val="000066"/>
                </a:solidFill>
              </a:rPr>
              <a:t> </a:t>
            </a:r>
            <a:r>
              <a:rPr lang="ru-RU" sz="4400" b="1" dirty="0" err="1" smtClean="0">
                <a:solidFill>
                  <a:srgbClr val="000066"/>
                </a:solidFill>
              </a:rPr>
              <a:t>спостерігачів</a:t>
            </a:r>
            <a:r>
              <a:rPr lang="ru-RU" sz="4400" b="1" dirty="0" smtClean="0">
                <a:solidFill>
                  <a:srgbClr val="000066"/>
                </a:solidFill>
              </a:rPr>
              <a:t/>
            </a:r>
            <a:br>
              <a:rPr lang="ru-RU" sz="4400" b="1" dirty="0" smtClean="0">
                <a:solidFill>
                  <a:srgbClr val="000066"/>
                </a:solidFill>
              </a:rPr>
            </a:br>
            <a:endParaRPr lang="ru-RU" sz="4400" b="1" dirty="0" smtClean="0">
              <a:solidFill>
                <a:srgbClr val="000066"/>
              </a:solidFill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2782"/>
            <a:ext cx="8229600" cy="3849688"/>
          </a:xfrm>
        </p:spPr>
        <p:txBody>
          <a:bodyPr/>
          <a:lstStyle/>
          <a:p>
            <a:r>
              <a:rPr lang="ru-RU" sz="3600" dirty="0" err="1" smtClean="0">
                <a:latin typeface="Arial" charset="0"/>
                <a:ea typeface="ＭＳ Ｐゴシック" charset="0"/>
              </a:rPr>
              <a:t>Відчуття</a:t>
            </a:r>
            <a:r>
              <a:rPr lang="en-CA" sz="3600" dirty="0" smtClean="0">
                <a:latin typeface="Arial" charset="0"/>
                <a:ea typeface="ＭＳ Ｐゴシック" charset="0"/>
              </a:rPr>
              <a:t> </a:t>
            </a:r>
            <a:r>
              <a:rPr lang="uk-UA" sz="3600" dirty="0" smtClean="0">
                <a:latin typeface="Arial" charset="0"/>
                <a:ea typeface="ＭＳ Ｐゴシック" charset="0"/>
              </a:rPr>
              <a:t>перелякання </a:t>
            </a:r>
            <a:r>
              <a:rPr lang="uk-U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</a:t>
            </a:r>
            <a:r>
              <a:rPr lang="en-C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feel afraid)</a:t>
            </a:r>
          </a:p>
          <a:p>
            <a:pPr eaLnBrk="1" hangingPunct="1"/>
            <a:r>
              <a:rPr lang="uk-UA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В</a:t>
            </a:r>
            <a:r>
              <a:rPr lang="ru-RU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ідчуття</a:t>
            </a:r>
            <a:r>
              <a:rPr lang="ru-RU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провини</a:t>
            </a:r>
            <a:r>
              <a:rPr lang="en-CA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C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(feel guilty)</a:t>
            </a:r>
          </a:p>
          <a:p>
            <a:pPr eaLnBrk="1" hangingPunct="1"/>
            <a:r>
              <a:rPr lang="ru-RU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Відчуття</a:t>
            </a:r>
            <a:r>
              <a:rPr lang="ru-RU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360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власного</a:t>
            </a:r>
            <a:r>
              <a:rPr lang="ru-RU" sz="36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ru-RU" sz="36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безсилля</a:t>
            </a:r>
            <a:r>
              <a:rPr lang="en-CA" sz="36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CA" sz="36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(feel powerless)</a:t>
            </a:r>
          </a:p>
          <a:p>
            <a:pPr eaLnBrk="1" hangingPunct="1"/>
            <a:endParaRPr lang="ru-RU" sz="40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8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9487" y="2492375"/>
            <a:ext cx="8638395" cy="1470025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Як можемо допомогти це зупинити?</a:t>
            </a:r>
            <a:r>
              <a:rPr lang="en-CA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9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105" y="396240"/>
            <a:ext cx="7962201" cy="1447800"/>
          </a:xfrm>
        </p:spPr>
        <p:txBody>
          <a:bodyPr/>
          <a:lstStyle/>
          <a:p>
            <a:pPr algn="ctr"/>
            <a:r>
              <a:rPr lang="en-CA" sz="4800" b="1" dirty="0" err="1">
                <a:solidFill>
                  <a:schemeClr val="tx1"/>
                </a:solidFill>
              </a:rPr>
              <a:t>Щоб</a:t>
            </a:r>
            <a:r>
              <a:rPr lang="en-CA" sz="4800" b="1" dirty="0">
                <a:solidFill>
                  <a:schemeClr val="tx1"/>
                </a:solidFill>
              </a:rPr>
              <a:t> </a:t>
            </a:r>
            <a:r>
              <a:rPr lang="en-CA" sz="4800" b="1" dirty="0" err="1">
                <a:solidFill>
                  <a:schemeClr val="tx1"/>
                </a:solidFill>
              </a:rPr>
              <a:t>зупинити</a:t>
            </a:r>
            <a:r>
              <a:rPr lang="en-CA" sz="4800" b="1" dirty="0">
                <a:solidFill>
                  <a:schemeClr val="tx1"/>
                </a:solidFill>
              </a:rPr>
              <a:t> </a:t>
            </a:r>
            <a:r>
              <a:rPr lang="uk-UA" sz="4800" b="1" dirty="0" smtClean="0">
                <a:solidFill>
                  <a:schemeClr val="tx1"/>
                </a:solidFill>
              </a:rPr>
              <a:t>знущання</a:t>
            </a:r>
            <a:r>
              <a:rPr lang="en-CA" sz="4800" b="1" dirty="0" smtClean="0">
                <a:solidFill>
                  <a:schemeClr val="tx1"/>
                </a:solidFill>
              </a:rPr>
              <a:t>, </a:t>
            </a:r>
            <a:r>
              <a:rPr lang="en-CA" sz="4800" b="1" dirty="0" err="1" smtClean="0">
                <a:solidFill>
                  <a:schemeClr val="tx1"/>
                </a:solidFill>
              </a:rPr>
              <a:t>потрібні</a:t>
            </a:r>
            <a:r>
              <a:rPr lang="en-CA" sz="4800" b="1" dirty="0" smtClean="0">
                <a:solidFill>
                  <a:schemeClr val="tx1"/>
                </a:solidFill>
              </a:rPr>
              <a:t> </a:t>
            </a:r>
            <a:r>
              <a:rPr lang="en-CA" sz="4800" b="1" dirty="0" err="1">
                <a:solidFill>
                  <a:schemeClr val="tx1"/>
                </a:solidFill>
              </a:rPr>
              <a:t>реальні</a:t>
            </a:r>
            <a:r>
              <a:rPr lang="en-CA" sz="4800" b="1" dirty="0">
                <a:solidFill>
                  <a:schemeClr val="tx1"/>
                </a:solidFill>
              </a:rPr>
              <a:t> </a:t>
            </a:r>
            <a:r>
              <a:rPr lang="en-CA" sz="4800" b="1" dirty="0" err="1">
                <a:solidFill>
                  <a:schemeClr val="tx1"/>
                </a:solidFill>
              </a:rPr>
              <a:t>дії</a:t>
            </a:r>
            <a:r>
              <a:rPr lang="en-CA" sz="4800" b="1" dirty="0">
                <a:solidFill>
                  <a:schemeClr val="tx1"/>
                </a:solidFill>
              </a:rPr>
              <a:t>!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61685"/>
            <a:ext cx="7583487" cy="420893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endParaRPr lang="en-CA" sz="3200" b="1" dirty="0" smtClean="0">
              <a:solidFill>
                <a:srgbClr val="FFFF00"/>
              </a:solidFill>
            </a:endParaRPr>
          </a:p>
          <a:p>
            <a:pPr>
              <a:buFont typeface="Arial"/>
              <a:buChar char="•"/>
            </a:pPr>
            <a:r>
              <a:rPr lang="uk-UA" sz="4000" dirty="0" smtClean="0">
                <a:solidFill>
                  <a:schemeClr val="tx1"/>
                </a:solidFill>
              </a:rPr>
              <a:t>Відвернення</a:t>
            </a:r>
            <a:r>
              <a:rPr lang="uk-UA" sz="4000" b="1" dirty="0" smtClean="0">
                <a:solidFill>
                  <a:schemeClr val="tx1"/>
                </a:solidFill>
              </a:rPr>
              <a:t> </a:t>
            </a:r>
            <a:r>
              <a:rPr lang="uk-UA" sz="4000" dirty="0" smtClean="0">
                <a:solidFill>
                  <a:schemeClr val="tx1"/>
                </a:solidFill>
              </a:rPr>
              <a:t>знущання </a:t>
            </a:r>
            <a:r>
              <a:rPr lang="en-CA" sz="4000" dirty="0" smtClean="0">
                <a:solidFill>
                  <a:srgbClr val="FFFF00"/>
                </a:solidFill>
              </a:rPr>
              <a:t>(prevention)</a:t>
            </a:r>
            <a:r>
              <a:rPr lang="en-US" sz="4000" b="1" dirty="0">
                <a:solidFill>
                  <a:srgbClr val="FFFF00"/>
                </a:solidFill>
              </a:rPr>
              <a:t> </a:t>
            </a:r>
            <a:endParaRPr lang="en-CA" sz="4000" dirty="0">
              <a:solidFill>
                <a:srgbClr val="FFFF00"/>
              </a:solidFill>
            </a:endParaRPr>
          </a:p>
          <a:p>
            <a:pPr>
              <a:buFont typeface="Arial"/>
              <a:buChar char="•"/>
            </a:pPr>
            <a:r>
              <a:rPr lang="uk-UA" sz="4000" dirty="0" smtClean="0">
                <a:solidFill>
                  <a:srgbClr val="000000"/>
                </a:solidFill>
              </a:rPr>
              <a:t>В</a:t>
            </a:r>
            <a:r>
              <a:rPr lang="en-CA" sz="4000" dirty="0" err="1" smtClean="0">
                <a:solidFill>
                  <a:srgbClr val="000000"/>
                </a:solidFill>
              </a:rPr>
              <a:t>тручання</a:t>
            </a:r>
            <a:r>
              <a:rPr lang="uk-UA" sz="4000" b="1" dirty="0" smtClean="0">
                <a:solidFill>
                  <a:srgbClr val="000000"/>
                </a:solidFill>
              </a:rPr>
              <a:t> </a:t>
            </a:r>
            <a:r>
              <a:rPr lang="uk-UA" sz="4000" dirty="0" smtClean="0">
                <a:solidFill>
                  <a:srgbClr val="000000"/>
                </a:solidFill>
              </a:rPr>
              <a:t>знущання </a:t>
            </a:r>
            <a:r>
              <a:rPr lang="en-CA" sz="4000" dirty="0" smtClean="0">
                <a:solidFill>
                  <a:srgbClr val="FFFF00"/>
                </a:solidFill>
              </a:rPr>
              <a:t>(intervention)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90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1408"/>
            <a:ext cx="7583487" cy="1244600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</a:rPr>
              <a:t>Відвернення </a:t>
            </a:r>
            <a:r>
              <a:rPr lang="uk-UA" sz="4000" b="1" dirty="0" smtClean="0">
                <a:solidFill>
                  <a:srgbClr val="000000"/>
                </a:solidFill>
              </a:rPr>
              <a:t>знущання</a:t>
            </a:r>
            <a:r>
              <a:rPr lang="en-CA" sz="4000" b="1" dirty="0" smtClean="0">
                <a:solidFill>
                  <a:srgbClr val="000000"/>
                </a:solidFill>
              </a:rPr>
              <a:t/>
            </a:r>
            <a:br>
              <a:rPr lang="en-CA" sz="4000" b="1" dirty="0" smtClean="0">
                <a:solidFill>
                  <a:srgbClr val="0000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Кожна пластова оселя на терені США призначує </a:t>
            </a:r>
            <a:r>
              <a:rPr lang="en-US" sz="2400" dirty="0" err="1" smtClean="0">
                <a:solidFill>
                  <a:schemeClr val="tx1"/>
                </a:solidFill>
              </a:rPr>
              <a:t>Референт</a:t>
            </a:r>
            <a:r>
              <a:rPr lang="uk-UA" sz="2400" dirty="0" smtClean="0">
                <a:solidFill>
                  <a:schemeClr val="tx1"/>
                </a:solidFill>
              </a:rPr>
              <a:t>а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uk-UA" sz="2400" dirty="0">
                <a:solidFill>
                  <a:schemeClr val="tx1"/>
                </a:solidFill>
              </a:rPr>
              <a:t>Відвернення </a:t>
            </a:r>
            <a:r>
              <a:rPr lang="uk-UA" sz="2400" dirty="0" smtClean="0">
                <a:solidFill>
                  <a:schemeClr val="tx1"/>
                </a:solidFill>
              </a:rPr>
              <a:t>Знущання (РВЗ)</a:t>
            </a:r>
            <a:r>
              <a:rPr lang="en-CA" sz="2400" dirty="0" smtClean="0">
                <a:solidFill>
                  <a:schemeClr val="tx1"/>
                </a:solidFill>
              </a:rPr>
              <a:t> </a:t>
            </a:r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400" dirty="0" smtClean="0"/>
              <a:t>РВЗ відповідає </a:t>
            </a:r>
            <a:r>
              <a:rPr lang="uk-UA" sz="2400" dirty="0"/>
              <a:t>за підтримання </a:t>
            </a:r>
            <a:r>
              <a:rPr lang="uk-UA" sz="2400" dirty="0" smtClean="0">
                <a:solidFill>
                  <a:srgbClr val="FFFFFF"/>
                </a:solidFill>
              </a:rPr>
              <a:t>Заяви</a:t>
            </a:r>
            <a:r>
              <a:rPr lang="uk-UA" sz="2400" dirty="0" smtClean="0"/>
              <a:t> </a:t>
            </a:r>
            <a:r>
              <a:rPr lang="uk-UA" sz="2400" dirty="0"/>
              <a:t>Відвернення </a:t>
            </a:r>
            <a:r>
              <a:rPr lang="uk-UA" sz="2400" dirty="0" smtClean="0"/>
              <a:t>Знущання </a:t>
            </a:r>
            <a:r>
              <a:rPr lang="uk-UA" sz="2400" dirty="0" smtClean="0">
                <a:solidFill>
                  <a:srgbClr val="FFFF00"/>
                </a:solidFill>
              </a:rPr>
              <a:t>(</a:t>
            </a:r>
            <a:r>
              <a:rPr lang="en-CA" sz="2400" dirty="0" smtClean="0">
                <a:solidFill>
                  <a:srgbClr val="FFFF00"/>
                </a:solidFill>
              </a:rPr>
              <a:t>enforces the Bullying Prevention Guidelines)</a:t>
            </a:r>
            <a:r>
              <a:rPr lang="uk-UA" sz="2400" dirty="0" smtClean="0">
                <a:solidFill>
                  <a:srgbClr val="FFFF00"/>
                </a:solidFill>
              </a:rPr>
              <a:t> </a:t>
            </a:r>
            <a:r>
              <a:rPr lang="uk-UA" sz="2400" dirty="0"/>
              <a:t>і досліджує </a:t>
            </a:r>
            <a:r>
              <a:rPr lang="uk-UA" sz="2400" dirty="0" smtClean="0">
                <a:solidFill>
                  <a:srgbClr val="FFFFFF"/>
                </a:solidFill>
              </a:rPr>
              <a:t>вчинки</a:t>
            </a:r>
            <a:r>
              <a:rPr lang="en-US" sz="2400" dirty="0" smtClean="0"/>
              <a:t> </a:t>
            </a:r>
            <a:r>
              <a:rPr lang="uk-UA" sz="2400" dirty="0" smtClean="0"/>
              <a:t>знущання </a:t>
            </a:r>
            <a:r>
              <a:rPr lang="en-US" sz="2400" dirty="0" smtClean="0">
                <a:solidFill>
                  <a:srgbClr val="FFFF00"/>
                </a:solidFill>
              </a:rPr>
              <a:t>(follows up on reports of bullying)</a:t>
            </a:r>
          </a:p>
          <a:p>
            <a:r>
              <a:rPr lang="uk-UA" sz="2400" dirty="0" smtClean="0"/>
              <a:t>РВЗ переводить гутірки про відвернення і втручання знущання </a:t>
            </a:r>
            <a:r>
              <a:rPr lang="uk-UA" sz="2400" dirty="0" smtClean="0">
                <a:solidFill>
                  <a:srgbClr val="FFFF00"/>
                </a:solidFill>
              </a:rPr>
              <a:t>(</a:t>
            </a:r>
            <a:r>
              <a:rPr lang="en-CA" sz="2400" dirty="0" smtClean="0">
                <a:solidFill>
                  <a:srgbClr val="FFFF00"/>
                </a:solidFill>
              </a:rPr>
              <a:t>bullying prevention and intervention) </a:t>
            </a:r>
            <a:r>
              <a:rPr lang="uk-UA" sz="2400" dirty="0" smtClean="0"/>
              <a:t>підчас дошколу з виховниками </a:t>
            </a:r>
            <a:endParaRPr lang="en-CA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294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60400"/>
            <a:ext cx="7583487" cy="1727200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</a:rPr>
              <a:t>Відвернення </a:t>
            </a:r>
            <a:r>
              <a:rPr lang="uk-UA" sz="4000" b="1" dirty="0" smtClean="0">
                <a:solidFill>
                  <a:srgbClr val="000000"/>
                </a:solidFill>
              </a:rPr>
              <a:t>знущання</a:t>
            </a:r>
            <a:br>
              <a:rPr lang="uk-UA" sz="4000" b="1" dirty="0" smtClean="0">
                <a:solidFill>
                  <a:srgbClr val="000000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Мета виховників під проводом </a:t>
            </a:r>
            <a:r>
              <a:rPr lang="uk-UA" sz="3200" b="1" dirty="0" smtClean="0">
                <a:solidFill>
                  <a:schemeClr val="tx1"/>
                </a:solidFill>
              </a:rPr>
              <a:t>РВЗ</a:t>
            </a:r>
            <a:r>
              <a:rPr lang="en-CA" sz="3200" b="1" dirty="0" smtClean="0">
                <a:solidFill>
                  <a:schemeClr val="tx1"/>
                </a:solidFill>
              </a:rPr>
              <a:t/>
            </a:r>
            <a:br>
              <a:rPr lang="en-CA" sz="3200" b="1" dirty="0" smtClean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uk-UA" sz="2800" dirty="0" smtClean="0"/>
          </a:p>
          <a:p>
            <a:r>
              <a:rPr lang="uk-UA" sz="2800" dirty="0" smtClean="0"/>
              <a:t>Створення </a:t>
            </a:r>
            <a:r>
              <a:rPr lang="uk-UA" sz="2800" dirty="0"/>
              <a:t>безпечної і приязної атмосфери </a:t>
            </a:r>
            <a:r>
              <a:rPr lang="uk-UA" sz="2800" dirty="0" smtClean="0"/>
              <a:t>в таборі</a:t>
            </a:r>
          </a:p>
          <a:p>
            <a:r>
              <a:rPr lang="uk-UA" sz="2800" dirty="0"/>
              <a:t>Пропагування здорових </a:t>
            </a:r>
            <a:r>
              <a:rPr lang="uk-UA" sz="2800" dirty="0" smtClean="0"/>
              <a:t>стосунків між таборовиками</a:t>
            </a:r>
          </a:p>
          <a:p>
            <a:r>
              <a:rPr lang="uk-UA" sz="2800" dirty="0" smtClean="0"/>
              <a:t>Позитивні </a:t>
            </a:r>
            <a:r>
              <a:rPr lang="uk-UA" sz="2800" dirty="0"/>
              <a:t>стосунки дітей з іншими дітьми залежать від позитивних стосунків із </a:t>
            </a:r>
            <a:r>
              <a:rPr lang="uk-UA" sz="2800" dirty="0" smtClean="0"/>
              <a:t>дорослими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925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87913"/>
            <a:ext cx="7583487" cy="1647287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0000"/>
                </a:solidFill>
              </a:rPr>
              <a:t>Відвернення </a:t>
            </a:r>
            <a:r>
              <a:rPr lang="uk-UA" sz="4000" b="1" dirty="0" smtClean="0">
                <a:solidFill>
                  <a:schemeClr val="tx1"/>
                </a:solidFill>
              </a:rPr>
              <a:t>знущання</a:t>
            </a:r>
            <a:r>
              <a:rPr lang="uk-UA" sz="4000" b="1" dirty="0">
                <a:solidFill>
                  <a:srgbClr val="000000"/>
                </a:solidFill>
              </a:rPr>
              <a:t/>
            </a:r>
            <a:br>
              <a:rPr lang="uk-UA" sz="4000" b="1" dirty="0">
                <a:solidFill>
                  <a:srgbClr val="000000"/>
                </a:solidFill>
              </a:rPr>
            </a:br>
            <a:r>
              <a:rPr lang="uk-UA" sz="3200" b="1" dirty="0">
                <a:solidFill>
                  <a:schemeClr val="tx1"/>
                </a:solidFill>
              </a:rPr>
              <a:t>Мета виховників під проводом </a:t>
            </a:r>
            <a:r>
              <a:rPr lang="uk-UA" sz="3200" b="1" dirty="0" smtClean="0">
                <a:solidFill>
                  <a:schemeClr val="tx1"/>
                </a:solidFill>
              </a:rPr>
              <a:t>РВЗ</a:t>
            </a:r>
            <a:r>
              <a:rPr lang="en-CA" sz="3200" b="1" dirty="0">
                <a:solidFill>
                  <a:schemeClr val="tx1"/>
                </a:solidFill>
              </a:rPr>
              <a:t/>
            </a:r>
            <a:br>
              <a:rPr lang="en-CA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35200"/>
            <a:ext cx="7583487" cy="4208930"/>
          </a:xfrm>
        </p:spPr>
        <p:txBody>
          <a:bodyPr>
            <a:normAutofit lnSpcReduction="10000"/>
          </a:bodyPr>
          <a:lstStyle/>
          <a:p>
            <a:r>
              <a:rPr lang="en-CA" sz="2800" dirty="0" smtClean="0"/>
              <a:t>C</a:t>
            </a:r>
            <a:r>
              <a:rPr lang="uk-UA" sz="2800" dirty="0" smtClean="0"/>
              <a:t>тавитися </a:t>
            </a:r>
            <a:r>
              <a:rPr lang="uk-UA" sz="2800" dirty="0"/>
              <a:t>до інших з </a:t>
            </a:r>
            <a:r>
              <a:rPr lang="uk-UA" sz="2800" dirty="0" smtClean="0"/>
              <a:t>повагою, незалежно від будь яких відмінностей </a:t>
            </a:r>
            <a:endParaRPr lang="en-CA" sz="2800" dirty="0" smtClean="0"/>
          </a:p>
          <a:p>
            <a:r>
              <a:rPr lang="uk-UA" sz="2800" dirty="0"/>
              <a:t>О</a:t>
            </a:r>
            <a:r>
              <a:rPr lang="uk-UA" sz="2800" dirty="0" smtClean="0"/>
              <a:t>писати </a:t>
            </a:r>
            <a:r>
              <a:rPr lang="uk-UA" sz="2800" dirty="0"/>
              <a:t>різні типи </a:t>
            </a:r>
            <a:r>
              <a:rPr lang="uk-UA" sz="2800" b="1" dirty="0" smtClean="0"/>
              <a:t>знущання </a:t>
            </a:r>
            <a:r>
              <a:rPr lang="uk-UA" sz="2800" dirty="0" smtClean="0"/>
              <a:t>і </a:t>
            </a:r>
            <a:r>
              <a:rPr lang="uk-UA" sz="2800" dirty="0"/>
              <a:t>пояснити, що це є болючим і шкідливим </a:t>
            </a:r>
            <a:endParaRPr lang="uk-UA" sz="2800" dirty="0" smtClean="0"/>
          </a:p>
          <a:p>
            <a:r>
              <a:rPr lang="uk-UA" sz="2800" dirty="0" smtClean="0"/>
              <a:t>Показати таборовикам </a:t>
            </a:r>
            <a:r>
              <a:rPr lang="uk-UA" sz="2800" dirty="0"/>
              <a:t>як долати труднощі без </a:t>
            </a:r>
            <a:r>
              <a:rPr lang="uk-UA" sz="2800" dirty="0" smtClean="0"/>
              <a:t>використування </a:t>
            </a:r>
            <a:r>
              <a:rPr lang="uk-UA" sz="2800" dirty="0"/>
              <a:t>сили чи </a:t>
            </a:r>
            <a:r>
              <a:rPr lang="uk-UA" sz="2800" dirty="0" smtClean="0"/>
              <a:t>агресії</a:t>
            </a:r>
          </a:p>
          <a:p>
            <a:r>
              <a:rPr lang="uk-UA" sz="2800" dirty="0" smtClean="0"/>
              <a:t>Вимагати щоб всіх таборовиків включати до таборового життя</a:t>
            </a:r>
          </a:p>
          <a:p>
            <a:endParaRPr lang="uk-U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1395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9959"/>
            <a:ext cx="7583487" cy="1711193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chemeClr val="tx1"/>
                </a:solidFill>
              </a:rPr>
              <a:t>Відвернення </a:t>
            </a:r>
            <a:r>
              <a:rPr lang="uk-UA" sz="4000" b="1" dirty="0" smtClean="0">
                <a:solidFill>
                  <a:srgbClr val="000000"/>
                </a:solidFill>
              </a:rPr>
              <a:t>знущання</a:t>
            </a:r>
            <a:br>
              <a:rPr lang="uk-UA" sz="4000" b="1" dirty="0" smtClean="0">
                <a:solidFill>
                  <a:srgbClr val="000000"/>
                </a:solidFill>
              </a:rPr>
            </a:br>
            <a:r>
              <a:rPr lang="uk-UA" sz="4000" b="1" dirty="0">
                <a:solidFill>
                  <a:srgbClr val="000000"/>
                </a:solidFill>
              </a:rPr>
              <a:t>Мета </a:t>
            </a:r>
            <a:r>
              <a:rPr lang="uk-UA" sz="4000" b="1" dirty="0" smtClean="0">
                <a:solidFill>
                  <a:srgbClr val="000000"/>
                </a:solidFill>
              </a:rPr>
              <a:t>Виховників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9462" y="2293350"/>
            <a:ext cx="7583487" cy="265326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2293350"/>
            <a:ext cx="7583487" cy="42442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>
                <a:solidFill>
                  <a:schemeClr val="tx1"/>
                </a:solidFill>
              </a:rPr>
              <a:t>Виховники, разом з співробітниками табору</a:t>
            </a:r>
            <a:r>
              <a:rPr lang="en-CA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*</a:t>
            </a:r>
            <a:r>
              <a:rPr lang="uk-UA" sz="3200" dirty="0" smtClean="0">
                <a:solidFill>
                  <a:schemeClr val="tx1"/>
                </a:solidFill>
              </a:rPr>
              <a:t> повинні придивлятися і прислухатися до того, що відбувається між таборовиками і слідкувати за ознаками знущання. </a:t>
            </a:r>
          </a:p>
          <a:p>
            <a:pPr marL="0" indent="0" algn="ctr">
              <a:buNone/>
            </a:pPr>
            <a:r>
              <a:rPr lang="en-CA" sz="2600" dirty="0" smtClean="0">
                <a:solidFill>
                  <a:srgbClr val="FF6600"/>
                </a:solidFill>
              </a:rPr>
              <a:t>*</a:t>
            </a:r>
            <a:r>
              <a:rPr lang="en-US" sz="2600" dirty="0" err="1" smtClean="0"/>
              <a:t>адміністратори</a:t>
            </a:r>
            <a:r>
              <a:rPr lang="en-US" sz="2600" dirty="0"/>
              <a:t>, </a:t>
            </a:r>
            <a:r>
              <a:rPr lang="en-CA" sz="2600" dirty="0" err="1"/>
              <a:t>члени</a:t>
            </a:r>
            <a:r>
              <a:rPr lang="en-CA" sz="2600" dirty="0"/>
              <a:t> </a:t>
            </a:r>
            <a:r>
              <a:rPr lang="en-CA" sz="2600" dirty="0" err="1"/>
              <a:t>господарської</a:t>
            </a:r>
            <a:r>
              <a:rPr lang="en-CA" sz="2600" dirty="0"/>
              <a:t> </a:t>
            </a:r>
            <a:r>
              <a:rPr lang="en-CA" sz="2600" dirty="0" err="1"/>
              <a:t>служби</a:t>
            </a:r>
            <a:r>
              <a:rPr lang="en-CA" sz="2600" dirty="0"/>
              <a:t>, </a:t>
            </a:r>
            <a:r>
              <a:rPr lang="en-CA" sz="2600" dirty="0" err="1"/>
              <a:t>члени</a:t>
            </a:r>
            <a:r>
              <a:rPr lang="en-CA" sz="2600" dirty="0"/>
              <a:t> </a:t>
            </a:r>
            <a:r>
              <a:rPr lang="en-CA" sz="2600" dirty="0" err="1"/>
              <a:t>кухонної</a:t>
            </a:r>
            <a:r>
              <a:rPr lang="en-CA" sz="2600" dirty="0"/>
              <a:t> </a:t>
            </a:r>
            <a:r>
              <a:rPr lang="en-CA" sz="2600" dirty="0" err="1"/>
              <a:t>служби</a:t>
            </a:r>
            <a:r>
              <a:rPr lang="en-CA" sz="2600" dirty="0"/>
              <a:t>, </a:t>
            </a:r>
            <a:r>
              <a:rPr lang="en-CA" sz="2600" dirty="0" err="1"/>
              <a:t>медична</a:t>
            </a:r>
            <a:r>
              <a:rPr lang="en-CA" sz="2600" dirty="0"/>
              <a:t> </a:t>
            </a:r>
            <a:r>
              <a:rPr lang="en-CA" sz="2600" dirty="0" err="1" smtClean="0"/>
              <a:t>опійка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17716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903194"/>
            <a:ext cx="7583487" cy="104438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Заява поведінки на пластових таборах США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947582"/>
            <a:ext cx="7761033" cy="42089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 smtClean="0"/>
              <a:t>Окружна </a:t>
            </a:r>
            <a:r>
              <a:rPr lang="ru-RU" sz="3200" dirty="0"/>
              <a:t>Таборова Комісія (ОТК) </a:t>
            </a:r>
            <a:r>
              <a:rPr lang="uk-UA" sz="3200" dirty="0" smtClean="0"/>
              <a:t>кожної </a:t>
            </a:r>
            <a:r>
              <a:rPr lang="uk-UA" sz="3200" dirty="0"/>
              <a:t>пластової оселі на терені </a:t>
            </a:r>
            <a:r>
              <a:rPr lang="uk-UA" sz="3200" dirty="0" smtClean="0"/>
              <a:t>США </a:t>
            </a:r>
            <a:r>
              <a:rPr lang="uk-UA" sz="3200" dirty="0"/>
              <a:t>співпрацює з адміністраторами, комендантами, виховниками і таборовиками щоб кожний таборовик </a:t>
            </a:r>
            <a:r>
              <a:rPr lang="ru-RU" sz="3200" dirty="0" err="1" smtClean="0"/>
              <a:t>придбавав</a:t>
            </a:r>
            <a:r>
              <a:rPr lang="ru-RU" sz="3200" dirty="0" smtClean="0"/>
              <a:t>: </a:t>
            </a:r>
          </a:p>
          <a:p>
            <a:pPr lvl="7"/>
            <a:r>
              <a:rPr lang="en-CA" sz="3200" dirty="0" smtClean="0"/>
              <a:t> </a:t>
            </a:r>
            <a:r>
              <a:rPr lang="ru-RU" sz="3200" dirty="0" err="1" smtClean="0"/>
              <a:t>Самовпевненість</a:t>
            </a:r>
            <a:endParaRPr lang="ru-RU" sz="3200" dirty="0" smtClean="0"/>
          </a:p>
          <a:p>
            <a:pPr lvl="7"/>
            <a:r>
              <a:rPr lang="en-CA" sz="3200" dirty="0" smtClean="0"/>
              <a:t> </a:t>
            </a:r>
            <a:r>
              <a:rPr lang="ru-RU" sz="3200" dirty="0" err="1" smtClean="0"/>
              <a:t>Запізнавав</a:t>
            </a:r>
            <a:r>
              <a:rPr lang="ru-RU" sz="3200" dirty="0" smtClean="0"/>
              <a:t> </a:t>
            </a:r>
            <a:r>
              <a:rPr lang="ru-RU" sz="3200" dirty="0" err="1" smtClean="0"/>
              <a:t>друзів</a:t>
            </a:r>
            <a:endParaRPr lang="ru-RU" sz="3200" dirty="0" smtClean="0"/>
          </a:p>
          <a:p>
            <a:pPr lvl="7"/>
            <a:r>
              <a:rPr lang="en-CA" sz="3200" dirty="0" smtClean="0"/>
              <a:t> </a:t>
            </a:r>
            <a:r>
              <a:rPr lang="uk-UA" sz="3200" dirty="0" smtClean="0"/>
              <a:t>Творив </a:t>
            </a:r>
            <a:r>
              <a:rPr lang="uk-UA" sz="3200" dirty="0"/>
              <a:t>незабутні </a:t>
            </a:r>
            <a:r>
              <a:rPr lang="uk-UA" sz="3200" dirty="0" smtClean="0"/>
              <a:t>спомини</a:t>
            </a:r>
            <a:endParaRPr lang="en-CA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02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В</a:t>
            </a:r>
            <a:r>
              <a:rPr lang="en-CA" sz="4400" b="1" dirty="0" err="1">
                <a:solidFill>
                  <a:schemeClr val="tx1"/>
                </a:solidFill>
              </a:rPr>
              <a:t>тручання</a:t>
            </a:r>
            <a:r>
              <a:rPr lang="uk-UA" sz="4400" b="1" dirty="0">
                <a:solidFill>
                  <a:schemeClr val="tx1"/>
                </a:solidFill>
              </a:rPr>
              <a:t> </a:t>
            </a:r>
            <a:r>
              <a:rPr lang="uk-UA" sz="4400" b="1" dirty="0" smtClean="0">
                <a:solidFill>
                  <a:srgbClr val="000000"/>
                </a:solidFill>
              </a:rPr>
              <a:t>знущання</a:t>
            </a:r>
            <a:br>
              <a:rPr lang="uk-UA" sz="4400" b="1" dirty="0" smtClean="0">
                <a:solidFill>
                  <a:srgbClr val="000000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11816"/>
            <a:ext cx="7583487" cy="4208930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uk-UA" sz="2800" dirty="0" smtClean="0"/>
              <a:t>Визначити чітких </a:t>
            </a:r>
            <a:r>
              <a:rPr lang="uk-UA" sz="2800" dirty="0"/>
              <a:t>меж </a:t>
            </a:r>
            <a:r>
              <a:rPr lang="uk-UA" sz="2800" dirty="0" smtClean="0"/>
              <a:t>для</a:t>
            </a:r>
            <a:r>
              <a:rPr lang="en-CA" sz="2800" dirty="0" smtClean="0"/>
              <a:t> </a:t>
            </a:r>
            <a:r>
              <a:rPr lang="uk-UA" sz="2800" dirty="0" smtClean="0"/>
              <a:t>невідповідної поведінки</a:t>
            </a:r>
            <a:r>
              <a:rPr lang="en-C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(setting firm limits for inappropriate behaviors)</a:t>
            </a:r>
            <a:r>
              <a:rPr lang="uk-UA" sz="2800" dirty="0" smtClean="0"/>
              <a:t> </a:t>
            </a:r>
          </a:p>
          <a:p>
            <a:r>
              <a:rPr lang="uk-UA" sz="2800" dirty="0" smtClean="0"/>
              <a:t>Уповнуважити</a:t>
            </a:r>
            <a:r>
              <a:rPr lang="en-CA" sz="2800" dirty="0" smtClean="0"/>
              <a:t> </a:t>
            </a:r>
            <a:r>
              <a:rPr lang="uk-UA" sz="2800" dirty="0" smtClean="0"/>
              <a:t>жертв</a:t>
            </a:r>
            <a:r>
              <a:rPr lang="en-CA" sz="2800" dirty="0" smtClean="0"/>
              <a:t> </a:t>
            </a:r>
            <a:r>
              <a:rPr lang="uk-UA" sz="2800" dirty="0" smtClean="0"/>
              <a:t>знущання </a:t>
            </a:r>
            <a:r>
              <a:rPr lang="en-CA" sz="2800" dirty="0" smtClean="0">
                <a:solidFill>
                  <a:srgbClr val="FFFF00"/>
                </a:solidFill>
              </a:rPr>
              <a:t>(empower </a:t>
            </a:r>
            <a:r>
              <a:rPr lang="en-CA" sz="2800" dirty="0">
                <a:solidFill>
                  <a:srgbClr val="FFFF00"/>
                </a:solidFill>
              </a:rPr>
              <a:t>victims)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 </a:t>
            </a:r>
            <a:r>
              <a:rPr lang="ru-RU" sz="2800" dirty="0" err="1" smtClean="0">
                <a:latin typeface="Arial" charset="0"/>
                <a:ea typeface="ＭＳ Ｐゴシック" charset="0"/>
              </a:rPr>
              <a:t>розказати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 </a:t>
            </a:r>
            <a:r>
              <a:rPr lang="ru-RU" sz="2800" dirty="0" err="1" smtClean="0">
                <a:latin typeface="Arial" charset="0"/>
                <a:ea typeface="ＭＳ Ｐゴシック" charset="0"/>
              </a:rPr>
              <a:t>дорослому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, </a:t>
            </a:r>
            <a:r>
              <a:rPr lang="uk-UA" sz="2800" dirty="0"/>
              <a:t>якому </a:t>
            </a:r>
            <a:r>
              <a:rPr lang="uk-UA" sz="2800" dirty="0" smtClean="0"/>
              <a:t>він/вона довіряє, </a:t>
            </a:r>
            <a:r>
              <a:rPr lang="ru-RU" sz="2800" dirty="0" err="1" smtClean="0">
                <a:latin typeface="Arial" charset="0"/>
                <a:ea typeface="ＭＳ Ｐゴシック" charset="0"/>
              </a:rPr>
              <a:t>що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 </a:t>
            </a:r>
            <a:r>
              <a:rPr lang="ru-RU" sz="2800" dirty="0" err="1" smtClean="0">
                <a:latin typeface="Arial" charset="0"/>
                <a:ea typeface="ＭＳ Ｐゴシック" charset="0"/>
              </a:rPr>
              <a:t>сталося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 </a:t>
            </a:r>
            <a:r>
              <a:rPr lang="uk-UA" sz="2800" dirty="0" smtClean="0"/>
              <a:t> </a:t>
            </a:r>
            <a:endParaRPr lang="en-CA" sz="2800" dirty="0" smtClean="0"/>
          </a:p>
          <a:p>
            <a:r>
              <a:rPr lang="uk-UA" sz="2800" dirty="0" smtClean="0"/>
              <a:t>Уповнуважити </a:t>
            </a:r>
            <a:r>
              <a:rPr lang="ru-RU" sz="2800" dirty="0" err="1" smtClean="0">
                <a:latin typeface="Arial" charset="0"/>
                <a:ea typeface="ＭＳ Ｐゴシック" charset="0"/>
              </a:rPr>
              <a:t>спостерігачів</a:t>
            </a:r>
            <a:r>
              <a:rPr lang="en-CA" sz="2800" dirty="0" smtClean="0">
                <a:latin typeface="Arial" charset="0"/>
                <a:ea typeface="ＭＳ Ｐゴシック" charset="0"/>
              </a:rPr>
              <a:t> </a:t>
            </a:r>
            <a:r>
              <a:rPr lang="en-CA" sz="28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(empower bystanders)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 щоб зупинити </a:t>
            </a:r>
            <a:r>
              <a:rPr lang="uk-UA" sz="2800" dirty="0" smtClean="0">
                <a:solidFill>
                  <a:srgbClr val="FFFFFF"/>
                </a:solidFill>
              </a:rPr>
              <a:t>знущання 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і </a:t>
            </a:r>
            <a:r>
              <a:rPr lang="uk-UA" sz="2800" dirty="0" smtClean="0">
                <a:latin typeface="Arial" charset="0"/>
                <a:ea typeface="ＭＳ Ｐゴシック" charset="0"/>
              </a:rPr>
              <a:t>захищати жертву</a:t>
            </a:r>
            <a:endParaRPr lang="ru-RU" sz="2800" dirty="0" smtClean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9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447800"/>
          </a:xfrm>
        </p:spPr>
        <p:txBody>
          <a:bodyPr/>
          <a:lstStyle/>
          <a:p>
            <a:pPr algn="ctr"/>
            <a:r>
              <a:rPr lang="uk-UA" sz="4400" b="1" dirty="0">
                <a:solidFill>
                  <a:schemeClr val="tx1"/>
                </a:solidFill>
              </a:rPr>
              <a:t>В</a:t>
            </a:r>
            <a:r>
              <a:rPr lang="en-CA" sz="4400" b="1" dirty="0" err="1">
                <a:solidFill>
                  <a:schemeClr val="tx1"/>
                </a:solidFill>
              </a:rPr>
              <a:t>тручання</a:t>
            </a:r>
            <a:r>
              <a:rPr lang="uk-UA" sz="4400" b="1" dirty="0">
                <a:solidFill>
                  <a:schemeClr val="tx1"/>
                </a:solidFill>
              </a:rPr>
              <a:t> </a:t>
            </a:r>
            <a:r>
              <a:rPr lang="uk-UA" sz="4400" b="1" dirty="0" smtClean="0">
                <a:solidFill>
                  <a:srgbClr val="000000"/>
                </a:solidFill>
              </a:rPr>
              <a:t>знущання</a:t>
            </a:r>
            <a:r>
              <a:rPr lang="uk-UA" sz="4400" b="1" dirty="0" smtClean="0">
                <a:solidFill>
                  <a:schemeClr val="tx1"/>
                </a:solidFill>
              </a:rPr>
              <a:t/>
            </a:r>
            <a:br>
              <a:rPr lang="uk-UA" sz="4400" b="1" dirty="0" smtClean="0">
                <a:solidFill>
                  <a:schemeClr val="tx1"/>
                </a:solidFill>
              </a:rPr>
            </a:b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20" y="1828800"/>
            <a:ext cx="8544159" cy="4208930"/>
          </a:xfrm>
        </p:spPr>
        <p:txBody>
          <a:bodyPr>
            <a:normAutofit/>
          </a:bodyPr>
          <a:lstStyle/>
          <a:p>
            <a:r>
              <a:rPr lang="en-CA" sz="2800" dirty="0" err="1" smtClean="0"/>
              <a:t>Застосува</a:t>
            </a:r>
            <a:r>
              <a:rPr lang="uk-UA" sz="2800" dirty="0" smtClean="0"/>
              <a:t>ти </a:t>
            </a:r>
            <a:r>
              <a:rPr lang="en-CA" sz="2800" dirty="0" err="1" smtClean="0"/>
              <a:t>негайних</a:t>
            </a:r>
            <a:r>
              <a:rPr lang="uk-U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(immediate) </a:t>
            </a:r>
            <a:r>
              <a:rPr lang="en-CA" sz="2800" dirty="0" err="1"/>
              <a:t>і</a:t>
            </a:r>
            <a:r>
              <a:rPr lang="en-CA" sz="2800" dirty="0"/>
              <a:t> </a:t>
            </a:r>
            <a:r>
              <a:rPr lang="en-CA" sz="2800" dirty="0" err="1" smtClean="0"/>
              <a:t>відповідних</a:t>
            </a:r>
            <a:r>
              <a:rPr lang="uk-UA" sz="2800" dirty="0" smtClean="0"/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(appropriate</a:t>
            </a:r>
            <a:r>
              <a:rPr lang="en-CA" sz="2800" dirty="0" smtClean="0"/>
              <a:t>) </a:t>
            </a:r>
            <a:r>
              <a:rPr lang="en-CA" sz="2800" dirty="0" err="1" smtClean="0">
                <a:solidFill>
                  <a:srgbClr val="FFFFFF"/>
                </a:solidFill>
              </a:rPr>
              <a:t>наслід</a:t>
            </a:r>
            <a:r>
              <a:rPr lang="uk-UA" sz="2800" dirty="0" smtClean="0">
                <a:solidFill>
                  <a:srgbClr val="FFFFFF"/>
                </a:solidFill>
              </a:rPr>
              <a:t>ків</a:t>
            </a:r>
            <a:r>
              <a:rPr lang="uk-U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smtClean="0">
                <a:solidFill>
                  <a:srgbClr val="FFFF00"/>
                </a:solidFill>
              </a:rPr>
              <a:t>(consequences) </a:t>
            </a:r>
            <a:r>
              <a:rPr lang="en-CA" sz="2800" dirty="0" err="1"/>
              <a:t>для</a:t>
            </a:r>
            <a:r>
              <a:rPr lang="en-CA" sz="2800" dirty="0"/>
              <a:t> </a:t>
            </a:r>
            <a:r>
              <a:rPr lang="en-CA" sz="2800" dirty="0" err="1"/>
              <a:t>таборовика</a:t>
            </a:r>
            <a:r>
              <a:rPr lang="en-CA" sz="2800" dirty="0"/>
              <a:t>(</a:t>
            </a:r>
            <a:r>
              <a:rPr lang="en-CA" sz="2800" dirty="0" err="1"/>
              <a:t>ів</a:t>
            </a:r>
            <a:r>
              <a:rPr lang="en-CA" sz="2800" dirty="0"/>
              <a:t>), </a:t>
            </a:r>
            <a:r>
              <a:rPr lang="uk-UA" sz="2800" dirty="0" smtClean="0"/>
              <a:t>котрі</a:t>
            </a:r>
            <a:r>
              <a:rPr lang="en-CA" sz="2800" dirty="0" smtClean="0">
                <a:solidFill>
                  <a:schemeClr val="tx1"/>
                </a:solidFill>
              </a:rPr>
              <a:t> </a:t>
            </a:r>
            <a:r>
              <a:rPr lang="en-CA" sz="2800" dirty="0" err="1" smtClean="0"/>
              <a:t>знущаються</a:t>
            </a:r>
            <a:endParaRPr lang="en-CA" sz="2800" dirty="0" smtClean="0"/>
          </a:p>
          <a:p>
            <a:r>
              <a:rPr lang="en-US" sz="2800" dirty="0" smtClean="0"/>
              <a:t>Р</a:t>
            </a:r>
            <a:r>
              <a:rPr lang="uk-UA" sz="2800" dirty="0" smtClean="0"/>
              <a:t>ВЗ</a:t>
            </a:r>
            <a:r>
              <a:rPr lang="en-CA" sz="2800" dirty="0" smtClean="0"/>
              <a:t> </a:t>
            </a:r>
            <a:r>
              <a:rPr lang="uk-UA" sz="2800" dirty="0" smtClean="0"/>
              <a:t>зобов’язаний</a:t>
            </a:r>
            <a:r>
              <a:rPr lang="en-US" sz="2800" dirty="0" smtClean="0">
                <a:solidFill>
                  <a:srgbClr val="FFFFFF"/>
                </a:solidFill>
              </a:rPr>
              <a:t>(</a:t>
            </a:r>
            <a:r>
              <a:rPr lang="uk-UA" sz="2800" dirty="0" smtClean="0">
                <a:solidFill>
                  <a:srgbClr val="FFFFFF"/>
                </a:solidFill>
              </a:rPr>
              <a:t>а)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/>
              <a:t>розслідувати усі повідомлені випадки </a:t>
            </a:r>
            <a:r>
              <a:rPr lang="uk-UA" sz="2800" dirty="0" smtClean="0">
                <a:solidFill>
                  <a:srgbClr val="FFFFFF"/>
                </a:solidFill>
              </a:rPr>
              <a:t>знущання</a:t>
            </a:r>
            <a:endParaRPr lang="en-CA" sz="2800" dirty="0" smtClean="0">
              <a:solidFill>
                <a:srgbClr val="FFFFFF"/>
              </a:solidFill>
            </a:endParaRPr>
          </a:p>
          <a:p>
            <a:r>
              <a:rPr lang="uk-UA" sz="2800" dirty="0" smtClean="0"/>
              <a:t>Послідовно дотримувати наслідок </a:t>
            </a:r>
            <a:r>
              <a:rPr lang="uk-UA" sz="2800" dirty="0" smtClean="0">
                <a:solidFill>
                  <a:srgbClr val="FFFFFF"/>
                </a:solidFill>
              </a:rPr>
              <a:t>знущання </a:t>
            </a:r>
            <a:r>
              <a:rPr lang="en-CA" sz="2800" dirty="0" smtClean="0">
                <a:solidFill>
                  <a:srgbClr val="FFFF00"/>
                </a:solidFill>
                <a:latin typeface="Arial" charset="0"/>
                <a:ea typeface="ＭＳ Ｐゴシック" charset="0"/>
              </a:rPr>
              <a:t>(consistently enforcing consequences for bullying behavior)</a:t>
            </a:r>
            <a:r>
              <a:rPr lang="uk-UA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5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-221713"/>
            <a:ext cx="7583487" cy="139687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Якщо дитина підтвердила тобі </a:t>
            </a:r>
            <a:r>
              <a:rPr lang="ru-RU" sz="2800" b="1" dirty="0" smtClean="0">
                <a:solidFill>
                  <a:srgbClr val="000000"/>
                </a:solidFill>
              </a:rPr>
              <a:t>в розмові</a:t>
            </a:r>
            <a:r>
              <a:rPr lang="ru-RU" sz="2800" b="1" dirty="0">
                <a:solidFill>
                  <a:srgbClr val="000000"/>
                </a:solidFill>
              </a:rPr>
              <a:t>, що вона жертва </a:t>
            </a:r>
            <a:r>
              <a:rPr lang="ru-RU" sz="2800" b="1" dirty="0" smtClean="0">
                <a:solidFill>
                  <a:srgbClr val="000000"/>
                </a:solidFill>
              </a:rPr>
              <a:t>знущання (булінгу)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9298562"/>
              </p:ext>
            </p:extLst>
          </p:nvPr>
        </p:nvGraphicFramePr>
        <p:xfrm>
          <a:off x="779461" y="1273988"/>
          <a:ext cx="7583488" cy="536842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91744"/>
                <a:gridCol w="3791744"/>
              </a:tblGrid>
              <a:tr h="370854">
                <a:tc>
                  <a:txBody>
                    <a:bodyPr/>
                    <a:lstStyle/>
                    <a:p>
                      <a:pPr algn="ctr"/>
                      <a:r>
                        <a:rPr lang="ru-RU" sz="1800" u="none" dirty="0" err="1" smtClean="0">
                          <a:solidFill>
                            <a:schemeClr val="tx1"/>
                          </a:solidFill>
                        </a:rPr>
                        <a:t>Скажіть</a:t>
                      </a:r>
                      <a:r>
                        <a:rPr lang="ru-RU" sz="1800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800" u="none" dirty="0" err="1" smtClean="0">
                          <a:solidFill>
                            <a:schemeClr val="tx1"/>
                          </a:solidFill>
                        </a:rPr>
                        <a:t>дитині</a:t>
                      </a:r>
                      <a:endParaRPr lang="en-US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000000"/>
                          </a:solidFill>
                        </a:rPr>
                        <a:t>Пояснення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9271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en-CA" sz="1800" baseline="0" dirty="0" smtClean="0"/>
                        <a:t>“</a:t>
                      </a:r>
                      <a:r>
                        <a:rPr lang="ru-RU" sz="1800" dirty="0" smtClean="0"/>
                        <a:t>Я </a:t>
                      </a:r>
                      <a:r>
                        <a:rPr lang="ru-RU" sz="1800" dirty="0" err="1" smtClean="0"/>
                        <a:t>тобі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вірю</a:t>
                      </a:r>
                      <a:r>
                        <a:rPr lang="en-CA" sz="1800" dirty="0" smtClean="0"/>
                        <a:t>”</a:t>
                      </a:r>
                      <a:r>
                        <a:rPr lang="ru-RU" sz="180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це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допоможе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дитині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зрозуміти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зможеж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допомогти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їй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вирішити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цю</a:t>
                      </a:r>
                      <a:r>
                        <a:rPr lang="ru-RU" sz="1800" dirty="0" smtClean="0"/>
                        <a:t> проблему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1088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 </a:t>
                      </a:r>
                      <a:r>
                        <a:rPr lang="en-CA" sz="1800" dirty="0" smtClean="0"/>
                        <a:t>“</a:t>
                      </a:r>
                      <a:r>
                        <a:rPr lang="ru-RU" sz="1800" dirty="0" err="1" smtClean="0"/>
                        <a:t>Мені</a:t>
                      </a:r>
                      <a:r>
                        <a:rPr lang="ru-RU" sz="1800" dirty="0" smtClean="0"/>
                        <a:t> шкода,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</a:t>
                      </a:r>
                      <a:r>
                        <a:rPr lang="uk-UA" sz="1800" dirty="0" smtClean="0"/>
                        <a:t>тобі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це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сталося</a:t>
                      </a:r>
                      <a:r>
                        <a:rPr lang="en-CA" sz="1800" dirty="0" smtClean="0"/>
                        <a:t>”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це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допоможе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дитині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зрозуміти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намагаєся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зрозуміти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її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почуття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8995">
                <a:tc>
                  <a:txBody>
                    <a:bodyPr/>
                    <a:lstStyle/>
                    <a:p>
                      <a:r>
                        <a:rPr lang="uk-UA" dirty="0" smtClean="0"/>
                        <a:t>3. </a:t>
                      </a:r>
                      <a:r>
                        <a:rPr lang="en-CA" dirty="0" smtClean="0"/>
                        <a:t>“</a:t>
                      </a:r>
                      <a:r>
                        <a:rPr lang="ru-RU" sz="1800" dirty="0" err="1" smtClean="0"/>
                        <a:t>Це</a:t>
                      </a:r>
                      <a:r>
                        <a:rPr lang="ru-RU" sz="1800" dirty="0" smtClean="0"/>
                        <a:t> не твоя </a:t>
                      </a:r>
                      <a:r>
                        <a:rPr lang="ru-RU" sz="1800" dirty="0" err="1" smtClean="0"/>
                        <a:t>провина</a:t>
                      </a:r>
                      <a:r>
                        <a:rPr lang="en-CA" sz="1800" dirty="0" smtClean="0"/>
                        <a:t>”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дайте </a:t>
                      </a:r>
                      <a:r>
                        <a:rPr lang="ru-RU" sz="1800" dirty="0" err="1" smtClean="0"/>
                        <a:t>дитині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зрозуміти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вона не одинока в </a:t>
                      </a:r>
                      <a:r>
                        <a:rPr lang="ru-RU" sz="1800" dirty="0" err="1" smtClean="0"/>
                        <a:t>подібній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ситуації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05276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r>
                        <a:rPr lang="en-US" baseline="0" dirty="0" smtClean="0"/>
                        <a:t> “</a:t>
                      </a:r>
                      <a:r>
                        <a:rPr lang="ru-RU" sz="1800" dirty="0" smtClean="0"/>
                        <a:t>Добре, що </a:t>
                      </a:r>
                      <a:r>
                        <a:rPr lang="ru-RU" sz="1800" dirty="0" err="1" smtClean="0"/>
                        <a:t>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сказав/сказала </a:t>
                      </a:r>
                      <a:r>
                        <a:rPr lang="ru-RU" sz="1800" dirty="0" smtClean="0"/>
                        <a:t>мені про це</a:t>
                      </a:r>
                      <a:r>
                        <a:rPr lang="en-CA" sz="1800" dirty="0" smtClean="0"/>
                        <a:t>”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це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допоможе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дитині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зрозуміти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1800" dirty="0" err="1" smtClean="0"/>
                        <a:t>що</a:t>
                      </a:r>
                      <a:r>
                        <a:rPr lang="ru-RU" sz="1800" dirty="0" smtClean="0"/>
                        <a:t> вона правильно вчинила, </a:t>
                      </a:r>
                      <a:r>
                        <a:rPr lang="ru-RU" sz="1800" dirty="0" err="1" smtClean="0"/>
                        <a:t>звернувшись</a:t>
                      </a:r>
                      <a:r>
                        <a:rPr lang="ru-RU" sz="1800" dirty="0" smtClean="0"/>
                        <a:t> за </a:t>
                      </a:r>
                      <a:r>
                        <a:rPr lang="ru-RU" sz="1800" dirty="0" err="1" smtClean="0"/>
                        <a:t>допомогою</a:t>
                      </a:r>
                      <a:r>
                        <a:rPr lang="ru-RU" sz="1800" dirty="0" smtClean="0"/>
                        <a:t> і </a:t>
                      </a:r>
                      <a:r>
                        <a:rPr lang="ru-RU" sz="1800" dirty="0" err="1" smtClean="0"/>
                        <a:t>підтримкою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205276">
                <a:tc>
                  <a:txBody>
                    <a:bodyPr/>
                    <a:lstStyle/>
                    <a:p>
                      <a:r>
                        <a:rPr lang="en-US" dirty="0" smtClean="0"/>
                        <a:t>5. “</a:t>
                      </a:r>
                      <a:r>
                        <a:rPr lang="ru-RU" sz="1800" dirty="0" smtClean="0"/>
                        <a:t>Я про тебе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дбаю</a:t>
                      </a:r>
                      <a:r>
                        <a:rPr lang="ru-RU" sz="1800" baseline="0" dirty="0" smtClean="0"/>
                        <a:t> і </a:t>
                      </a:r>
                      <a:r>
                        <a:rPr lang="ru-RU" sz="1800" dirty="0" err="1" smtClean="0"/>
                        <a:t>намагатимусь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зробити</a:t>
                      </a:r>
                      <a:r>
                        <a:rPr lang="ru-RU" sz="1800" dirty="0" smtClean="0"/>
                        <a:t> так, </a:t>
                      </a:r>
                      <a:r>
                        <a:rPr lang="ru-RU" sz="1800" dirty="0" err="1" smtClean="0"/>
                        <a:t>щоб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тобі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більше</a:t>
                      </a:r>
                      <a:r>
                        <a:rPr lang="ru-RU" sz="1800" dirty="0" smtClean="0"/>
                        <a:t> не </a:t>
                      </a:r>
                      <a:r>
                        <a:rPr lang="ru-RU" sz="1800" dirty="0" err="1" smtClean="0"/>
                        <a:t>загрожувала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небезпека</a:t>
                      </a:r>
                      <a:r>
                        <a:rPr lang="en-CA" sz="1800" dirty="0" smtClean="0"/>
                        <a:t>”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/>
                        <a:t>це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допоможе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дитині</a:t>
                      </a:r>
                      <a:r>
                        <a:rPr lang="ru-RU" sz="1800" dirty="0" smtClean="0"/>
                        <a:t> з </a:t>
                      </a:r>
                      <a:r>
                        <a:rPr lang="ru-RU" sz="1800" dirty="0" err="1" smtClean="0"/>
                        <a:t>надією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подивитись</a:t>
                      </a:r>
                      <a:r>
                        <a:rPr lang="ru-RU" sz="1800" dirty="0" smtClean="0"/>
                        <a:t> у </a:t>
                      </a:r>
                      <a:r>
                        <a:rPr lang="ru-RU" sz="1800" dirty="0" err="1" smtClean="0"/>
                        <a:t>майбутнє</a:t>
                      </a:r>
                      <a:r>
                        <a:rPr lang="ru-RU" sz="1800" dirty="0" smtClean="0"/>
                        <a:t> та </a:t>
                      </a:r>
                      <a:r>
                        <a:rPr lang="ru-RU" sz="1800" dirty="0" err="1" smtClean="0"/>
                        <a:t>відчути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захист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8369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Якщо ти є свідком вчинку знущання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09" y="1425388"/>
            <a:ext cx="8705388" cy="4612342"/>
          </a:xfrm>
        </p:spPr>
        <p:txBody>
          <a:bodyPr/>
          <a:lstStyle/>
          <a:p>
            <a:r>
              <a:rPr lang="uk-UA" sz="2800" dirty="0"/>
              <a:t>Н</a:t>
            </a:r>
            <a:r>
              <a:rPr lang="en-CA" sz="2800" dirty="0" err="1" smtClean="0"/>
              <a:t>егайно</a:t>
            </a:r>
            <a:r>
              <a:rPr lang="en-CA" sz="2800" dirty="0" smtClean="0"/>
              <a:t> </a:t>
            </a:r>
            <a:r>
              <a:rPr lang="en-CA" sz="2800" dirty="0" err="1" smtClean="0"/>
              <a:t>зупин</a:t>
            </a:r>
            <a:r>
              <a:rPr lang="uk-UA" sz="2800" dirty="0" smtClean="0"/>
              <a:t>и</a:t>
            </a:r>
            <a:r>
              <a:rPr lang="en-CA" sz="2800" dirty="0" smtClean="0"/>
              <a:t> </a:t>
            </a:r>
            <a:r>
              <a:rPr lang="uk-UA" sz="2800" dirty="0" smtClean="0"/>
              <a:t>знущання</a:t>
            </a:r>
            <a:endParaRPr lang="en-CA" sz="2800" dirty="0"/>
          </a:p>
          <a:p>
            <a:r>
              <a:rPr lang="uk-UA" sz="2800" dirty="0" smtClean="0"/>
              <a:t>Встань</a:t>
            </a:r>
            <a:r>
              <a:rPr lang="en-CA" sz="2800" dirty="0" smtClean="0"/>
              <a:t> </a:t>
            </a:r>
            <a:r>
              <a:rPr lang="en-CA" sz="2800" dirty="0" err="1"/>
              <a:t>між</a:t>
            </a:r>
            <a:r>
              <a:rPr lang="en-CA" sz="2800" dirty="0"/>
              <a:t> </a:t>
            </a:r>
            <a:r>
              <a:rPr lang="en-CA" sz="2800" dirty="0" err="1"/>
              <a:t>жертвою</a:t>
            </a:r>
            <a:r>
              <a:rPr lang="en-CA" sz="2800" dirty="0"/>
              <a:t> </a:t>
            </a:r>
            <a:r>
              <a:rPr lang="uk-UA" sz="2800" dirty="0" smtClean="0"/>
              <a:t>знущання </a:t>
            </a:r>
            <a:r>
              <a:rPr lang="en-CA" sz="2800" dirty="0" smtClean="0"/>
              <a:t>і </a:t>
            </a:r>
            <a:r>
              <a:rPr lang="en-CA" sz="2800" dirty="0" err="1"/>
              <a:t>таборовиком</a:t>
            </a:r>
            <a:r>
              <a:rPr lang="en-CA" sz="2800" dirty="0"/>
              <a:t>(</a:t>
            </a:r>
            <a:r>
              <a:rPr lang="en-CA" sz="2800" dirty="0" err="1"/>
              <a:t>ами</a:t>
            </a:r>
            <a:r>
              <a:rPr lang="en-CA" sz="2800" dirty="0"/>
              <a:t>), </a:t>
            </a:r>
            <a:r>
              <a:rPr lang="uk-UA" sz="2800" dirty="0" smtClean="0"/>
              <a:t>котрі</a:t>
            </a:r>
            <a:r>
              <a:rPr lang="en-CA" sz="2800" dirty="0" smtClean="0">
                <a:solidFill>
                  <a:srgbClr val="FF0000"/>
                </a:solidFill>
              </a:rPr>
              <a:t> </a:t>
            </a:r>
            <a:r>
              <a:rPr lang="en-CA" sz="2800" dirty="0" err="1"/>
              <a:t>знущаються</a:t>
            </a:r>
            <a:r>
              <a:rPr lang="uk-UA" sz="2800" dirty="0"/>
              <a:t> і </a:t>
            </a:r>
            <a:r>
              <a:rPr lang="uk-UA" sz="2800" dirty="0" smtClean="0"/>
              <a:t>відверни </a:t>
            </a:r>
            <a:r>
              <a:rPr lang="en-CA" sz="2800" dirty="0" err="1"/>
              <a:t>зоровий</a:t>
            </a:r>
            <a:r>
              <a:rPr lang="en-CA" sz="2800" dirty="0"/>
              <a:t> </a:t>
            </a:r>
            <a:r>
              <a:rPr lang="en-CA" sz="2800" dirty="0" err="1" smtClean="0"/>
              <a:t>контакт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(</a:t>
            </a:r>
            <a:r>
              <a:rPr lang="en-CA" sz="2800" dirty="0" smtClean="0">
                <a:solidFill>
                  <a:srgbClr val="FFFF00"/>
                </a:solidFill>
              </a:rPr>
              <a:t>eye contact) </a:t>
            </a:r>
            <a:r>
              <a:rPr lang="en-CA" sz="2800" dirty="0" err="1"/>
              <a:t>між</a:t>
            </a:r>
            <a:r>
              <a:rPr lang="en-CA" sz="2800" dirty="0"/>
              <a:t> </a:t>
            </a:r>
            <a:r>
              <a:rPr lang="en-CA" sz="2800" dirty="0" err="1"/>
              <a:t>двома</a:t>
            </a:r>
            <a:r>
              <a:rPr lang="en-CA" sz="2800" dirty="0"/>
              <a:t> </a:t>
            </a:r>
            <a:r>
              <a:rPr lang="en-CA" sz="2800" dirty="0" err="1" smtClean="0"/>
              <a:t>особами</a:t>
            </a:r>
            <a:endParaRPr lang="en-CA" sz="2800" dirty="0"/>
          </a:p>
          <a:p>
            <a:r>
              <a:rPr lang="uk-UA" sz="2800" dirty="0"/>
              <a:t>Д</a:t>
            </a:r>
            <a:r>
              <a:rPr lang="uk-UA" sz="2800" dirty="0" smtClean="0"/>
              <a:t>ай </a:t>
            </a:r>
            <a:r>
              <a:rPr lang="en-CA" sz="2800" dirty="0" err="1" smtClean="0"/>
              <a:t>наказ</a:t>
            </a:r>
            <a:r>
              <a:rPr lang="en-CA" sz="2800" dirty="0" smtClean="0"/>
              <a:t> </a:t>
            </a:r>
            <a:r>
              <a:rPr lang="en-CA" sz="2800" dirty="0"/>
              <a:t>“</a:t>
            </a:r>
            <a:r>
              <a:rPr lang="en-CA" sz="2800" dirty="0" err="1"/>
              <a:t>Це</a:t>
            </a:r>
            <a:r>
              <a:rPr lang="en-CA" sz="2800" dirty="0"/>
              <a:t> </a:t>
            </a:r>
            <a:r>
              <a:rPr lang="en-CA" sz="2800" dirty="0" err="1"/>
              <a:t>зупиняється</a:t>
            </a:r>
            <a:r>
              <a:rPr lang="en-CA" sz="2800" dirty="0"/>
              <a:t> </a:t>
            </a:r>
            <a:r>
              <a:rPr lang="uk-UA" sz="2800" dirty="0" smtClean="0">
                <a:solidFill>
                  <a:srgbClr val="FFFFFF"/>
                </a:solidFill>
              </a:rPr>
              <a:t>тепер!</a:t>
            </a:r>
            <a:r>
              <a:rPr lang="en-CA" sz="2800" dirty="0" smtClean="0"/>
              <a:t>” (</a:t>
            </a:r>
            <a:r>
              <a:rPr lang="en-CA" sz="2800" dirty="0" smtClean="0">
                <a:solidFill>
                  <a:srgbClr val="FFFF00"/>
                </a:solidFill>
              </a:rPr>
              <a:t>“This </a:t>
            </a:r>
            <a:r>
              <a:rPr lang="en-CA" sz="2800" dirty="0">
                <a:solidFill>
                  <a:srgbClr val="FFFF00"/>
                </a:solidFill>
              </a:rPr>
              <a:t>stops </a:t>
            </a:r>
            <a:r>
              <a:rPr lang="en-CA" sz="2800" dirty="0" smtClean="0">
                <a:solidFill>
                  <a:srgbClr val="FFFF00"/>
                </a:solidFill>
              </a:rPr>
              <a:t>now</a:t>
            </a:r>
            <a:r>
              <a:rPr lang="uk-UA" sz="2800" dirty="0" smtClean="0">
                <a:solidFill>
                  <a:srgbClr val="FFFF00"/>
                </a:solidFill>
              </a:rPr>
              <a:t>!</a:t>
            </a:r>
            <a:r>
              <a:rPr lang="en-CA" sz="2800" dirty="0" smtClean="0">
                <a:solidFill>
                  <a:srgbClr val="FFFF00"/>
                </a:solidFill>
              </a:rPr>
              <a:t>”</a:t>
            </a:r>
            <a:r>
              <a:rPr lang="uk-UA" sz="2800" dirty="0" smtClean="0"/>
              <a:t>)</a:t>
            </a:r>
            <a:endParaRPr lang="en-CA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0" b="96600" l="1600" r="96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1029" y="4774610"/>
            <a:ext cx="1905390" cy="1749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854" y="5316590"/>
            <a:ext cx="17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/>
              <a:t>НАСИЛЬСТВО</a:t>
            </a:r>
            <a:r>
              <a:rPr lang="uk-UA" dirty="0"/>
              <a:t>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491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Якщо ти є свідком </a:t>
            </a:r>
            <a:r>
              <a:rPr lang="uk-UA" sz="3600" b="1" dirty="0" smtClean="0">
                <a:solidFill>
                  <a:srgbClr val="000000"/>
                </a:solidFill>
              </a:rPr>
              <a:t>вчинку</a:t>
            </a:r>
            <a:r>
              <a:rPr lang="uk-UA" sz="3600" b="1" dirty="0" smtClean="0">
                <a:solidFill>
                  <a:schemeClr val="tx1"/>
                </a:solidFill>
              </a:rPr>
              <a:t> знущання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08" y="1828800"/>
            <a:ext cx="8738807" cy="4208930"/>
          </a:xfrm>
        </p:spPr>
        <p:txBody>
          <a:bodyPr>
            <a:normAutofit/>
          </a:bodyPr>
          <a:lstStyle/>
          <a:p>
            <a:r>
              <a:rPr lang="uk-UA" sz="2800" dirty="0"/>
              <a:t>З</a:t>
            </a:r>
            <a:r>
              <a:rPr lang="uk-UA" sz="2800" dirty="0" smtClean="0"/>
              <a:t>вернися </a:t>
            </a:r>
            <a:r>
              <a:rPr lang="uk-UA" sz="2800" dirty="0"/>
              <a:t>до </a:t>
            </a:r>
            <a:r>
              <a:rPr lang="en-CA" sz="2800" dirty="0" err="1" smtClean="0"/>
              <a:t>жертв</a:t>
            </a:r>
            <a:r>
              <a:rPr lang="uk-UA" sz="2800" dirty="0" smtClean="0"/>
              <a:t>и</a:t>
            </a:r>
            <a:r>
              <a:rPr lang="en-CA" sz="2800" dirty="0" smtClean="0"/>
              <a:t> </a:t>
            </a:r>
            <a:r>
              <a:rPr lang="uk-UA" sz="2800" dirty="0" smtClean="0"/>
              <a:t>знущання </a:t>
            </a:r>
            <a:r>
              <a:rPr lang="en-CA" sz="2800" dirty="0" smtClean="0"/>
              <a:t>і </a:t>
            </a:r>
            <a:r>
              <a:rPr lang="en-CA" sz="2800" dirty="0" err="1" smtClean="0"/>
              <a:t>ствердж</a:t>
            </a:r>
            <a:r>
              <a:rPr lang="uk-UA" sz="2800" dirty="0" smtClean="0"/>
              <a:t>уй,</a:t>
            </a:r>
            <a:r>
              <a:rPr lang="en-CA" sz="2800" dirty="0" smtClean="0"/>
              <a:t> </a:t>
            </a:r>
            <a:r>
              <a:rPr lang="en-CA" sz="2800" dirty="0" err="1"/>
              <a:t>що</a:t>
            </a:r>
            <a:r>
              <a:rPr lang="en-CA" sz="2800" dirty="0"/>
              <a:t> </a:t>
            </a:r>
            <a:r>
              <a:rPr lang="en-CA" sz="2800" dirty="0" err="1" smtClean="0"/>
              <a:t>жертв</a:t>
            </a:r>
            <a:r>
              <a:rPr lang="uk-UA" sz="2800" dirty="0"/>
              <a:t>а</a:t>
            </a:r>
            <a:r>
              <a:rPr lang="en-CA" sz="2800" dirty="0" smtClean="0"/>
              <a:t> </a:t>
            </a:r>
            <a:r>
              <a:rPr lang="uk-UA" sz="2800" dirty="0" smtClean="0"/>
              <a:t>знущання </a:t>
            </a:r>
            <a:r>
              <a:rPr lang="en-CA" sz="2800" dirty="0" err="1" smtClean="0"/>
              <a:t>не</a:t>
            </a:r>
            <a:r>
              <a:rPr lang="en-CA" sz="2800" dirty="0" smtClean="0"/>
              <a:t> </a:t>
            </a:r>
            <a:r>
              <a:rPr lang="en-CA" sz="2800" dirty="0" err="1"/>
              <a:t>заслуговує</a:t>
            </a:r>
            <a:r>
              <a:rPr lang="en-CA" sz="2800" dirty="0"/>
              <a:t> </a:t>
            </a:r>
            <a:r>
              <a:rPr lang="en-CA" sz="2800" dirty="0" err="1"/>
              <a:t>це</a:t>
            </a:r>
            <a:r>
              <a:rPr lang="en-CA" sz="2800" dirty="0"/>
              <a:t> </a:t>
            </a:r>
            <a:r>
              <a:rPr lang="uk-UA" sz="2800" dirty="0" smtClean="0"/>
              <a:t>знущання </a:t>
            </a:r>
            <a:r>
              <a:rPr lang="en-CA" sz="2800" dirty="0" smtClean="0"/>
              <a:t>і </a:t>
            </a:r>
            <a:r>
              <a:rPr lang="en-CA" sz="2800" dirty="0" err="1"/>
              <a:t>це</a:t>
            </a:r>
            <a:r>
              <a:rPr lang="en-CA" sz="2800" dirty="0"/>
              <a:t> </a:t>
            </a:r>
            <a:r>
              <a:rPr lang="en-CA" sz="2800" dirty="0" err="1"/>
              <a:t>не</a:t>
            </a:r>
            <a:r>
              <a:rPr lang="en-CA" sz="2800" dirty="0"/>
              <a:t> </a:t>
            </a:r>
            <a:r>
              <a:rPr lang="en-CA" sz="2800" dirty="0" err="1"/>
              <a:t>повинно</a:t>
            </a:r>
            <a:r>
              <a:rPr lang="en-CA" sz="2800" dirty="0"/>
              <a:t> </a:t>
            </a:r>
            <a:r>
              <a:rPr lang="en-CA" sz="2800" dirty="0" err="1"/>
              <a:t>було</a:t>
            </a:r>
            <a:r>
              <a:rPr lang="en-CA" sz="2800" dirty="0"/>
              <a:t> </a:t>
            </a:r>
            <a:r>
              <a:rPr lang="en-CA" sz="2800" dirty="0" err="1" smtClean="0"/>
              <a:t>трапитися</a:t>
            </a:r>
            <a:endParaRPr lang="en-CA" sz="2800" dirty="0"/>
          </a:p>
          <a:p>
            <a:r>
              <a:rPr lang="en-CA" sz="2800" dirty="0" err="1" smtClean="0"/>
              <a:t>З</a:t>
            </a:r>
            <a:r>
              <a:rPr lang="uk-UA" sz="2800" dirty="0" smtClean="0"/>
              <a:t>вернися до</a:t>
            </a:r>
            <a:r>
              <a:rPr lang="en-CA" sz="2800" dirty="0" smtClean="0"/>
              <a:t> </a:t>
            </a:r>
            <a:r>
              <a:rPr lang="en-CA" sz="2800" dirty="0" err="1"/>
              <a:t>таборовика</a:t>
            </a:r>
            <a:r>
              <a:rPr lang="en-CA" sz="2800" dirty="0"/>
              <a:t> </a:t>
            </a:r>
            <a:r>
              <a:rPr lang="uk-UA" sz="2800" dirty="0" smtClean="0"/>
              <a:t>котрий</a:t>
            </a:r>
            <a:r>
              <a:rPr lang="en-CA" sz="2800" dirty="0" smtClean="0"/>
              <a:t> </a:t>
            </a:r>
            <a:r>
              <a:rPr lang="en-CA" sz="2800" dirty="0" err="1"/>
              <a:t>знущався</a:t>
            </a:r>
            <a:r>
              <a:rPr lang="en-CA" sz="2800" dirty="0"/>
              <a:t>, </a:t>
            </a:r>
            <a:r>
              <a:rPr lang="uk-UA" sz="2800" dirty="0" smtClean="0"/>
              <a:t>скажи йому/її</a:t>
            </a:r>
            <a:r>
              <a:rPr lang="en-CA" sz="2800" dirty="0" smtClean="0"/>
              <a:t> </a:t>
            </a:r>
            <a:r>
              <a:rPr lang="en-CA" sz="2800" dirty="0" err="1"/>
              <a:t>що</a:t>
            </a:r>
            <a:r>
              <a:rPr lang="en-CA" sz="2800" dirty="0"/>
              <a:t> </a:t>
            </a:r>
            <a:r>
              <a:rPr lang="uk-UA" sz="2800" dirty="0" smtClean="0"/>
              <a:t>ти</a:t>
            </a:r>
            <a:r>
              <a:rPr lang="en-CA" sz="2800" dirty="0" smtClean="0"/>
              <a:t> </a:t>
            </a:r>
            <a:r>
              <a:rPr lang="en-CA" sz="2800" dirty="0" err="1"/>
              <a:t>був</a:t>
            </a:r>
            <a:r>
              <a:rPr lang="en-CA" sz="2800" dirty="0"/>
              <a:t>/</a:t>
            </a:r>
            <a:r>
              <a:rPr lang="en-CA" sz="2800" dirty="0" err="1"/>
              <a:t>була</a:t>
            </a:r>
            <a:r>
              <a:rPr lang="en-CA" sz="2800" dirty="0"/>
              <a:t> </a:t>
            </a:r>
            <a:r>
              <a:rPr lang="en-CA" sz="2800" dirty="0" err="1"/>
              <a:t>свідком</a:t>
            </a:r>
            <a:r>
              <a:rPr lang="en-CA" sz="2800" dirty="0"/>
              <a:t> </a:t>
            </a:r>
            <a:r>
              <a:rPr lang="uk-UA" sz="2800" dirty="0" smtClean="0"/>
              <a:t>знущання </a:t>
            </a:r>
            <a:r>
              <a:rPr lang="en-CA" sz="2800" dirty="0" smtClean="0"/>
              <a:t>і </a:t>
            </a:r>
            <a:r>
              <a:rPr lang="en-CA" sz="2800" dirty="0" err="1" smtClean="0"/>
              <a:t>підкрес</a:t>
            </a:r>
            <a:r>
              <a:rPr lang="uk-UA" sz="2800" dirty="0" smtClean="0"/>
              <a:t>ли,</a:t>
            </a:r>
            <a:r>
              <a:rPr lang="en-CA" sz="2800" dirty="0" smtClean="0"/>
              <a:t> </a:t>
            </a:r>
            <a:r>
              <a:rPr lang="en-CA" sz="2800" dirty="0" err="1"/>
              <a:t>що</a:t>
            </a:r>
            <a:r>
              <a:rPr lang="en-CA" sz="2800" dirty="0"/>
              <a:t> </a:t>
            </a:r>
            <a:r>
              <a:rPr lang="uk-UA" sz="2800" dirty="0" smtClean="0"/>
              <a:t>знущання</a:t>
            </a:r>
            <a:r>
              <a:rPr lang="en-CA" sz="2800" dirty="0" smtClean="0"/>
              <a:t> </a:t>
            </a:r>
            <a:r>
              <a:rPr lang="en-CA" sz="2800" dirty="0"/>
              <a:t>є </a:t>
            </a:r>
            <a:r>
              <a:rPr lang="en-CA" sz="2800" dirty="0" err="1" smtClean="0"/>
              <a:t>заборонен</a:t>
            </a:r>
            <a:r>
              <a:rPr lang="uk-UA" sz="2800" dirty="0" smtClean="0">
                <a:solidFill>
                  <a:srgbClr val="FFFFFF"/>
                </a:solidFill>
              </a:rPr>
              <a:t>е</a:t>
            </a:r>
            <a:r>
              <a:rPr lang="en-CA" sz="2800" dirty="0" smtClean="0"/>
              <a:t> </a:t>
            </a:r>
            <a:r>
              <a:rPr lang="en-CA" sz="2800" dirty="0" err="1"/>
              <a:t>на</a:t>
            </a:r>
            <a:r>
              <a:rPr lang="en-CA" sz="2800" dirty="0"/>
              <a:t> </a:t>
            </a:r>
            <a:r>
              <a:rPr lang="en-CA" sz="2800" dirty="0" err="1" smtClean="0"/>
              <a:t>таборі</a:t>
            </a:r>
            <a:endParaRPr lang="uk-UA" sz="2800" dirty="0" smtClean="0"/>
          </a:p>
          <a:p>
            <a:pPr marL="0" indent="0" algn="ctr">
              <a:buNone/>
            </a:pPr>
            <a:r>
              <a:rPr lang="en-CA" sz="2800" dirty="0" smtClean="0"/>
              <a:t> </a:t>
            </a:r>
            <a:r>
              <a:rPr lang="en-CA" sz="2800" dirty="0">
                <a:solidFill>
                  <a:srgbClr val="FFFF00"/>
                </a:solidFill>
              </a:rPr>
              <a:t>"</a:t>
            </a:r>
            <a:r>
              <a:rPr lang="en-CA" sz="2800" dirty="0" err="1">
                <a:solidFill>
                  <a:srgbClr val="FFFF00"/>
                </a:solidFill>
              </a:rPr>
              <a:t>Я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err="1" smtClean="0">
                <a:solidFill>
                  <a:srgbClr val="FFFF00"/>
                </a:solidFill>
              </a:rPr>
              <a:t>бачив</a:t>
            </a:r>
            <a:r>
              <a:rPr lang="uk-UA" sz="2800" dirty="0" smtClean="0">
                <a:solidFill>
                  <a:srgbClr val="FFFF00"/>
                </a:solidFill>
              </a:rPr>
              <a:t>/</a:t>
            </a:r>
            <a:r>
              <a:rPr lang="en-CA" sz="2800" dirty="0" err="1" smtClean="0">
                <a:solidFill>
                  <a:srgbClr val="FFFF00"/>
                </a:solidFill>
              </a:rPr>
              <a:t>чув</a:t>
            </a:r>
            <a:r>
              <a:rPr lang="en-CA" sz="2800" dirty="0" smtClean="0">
                <a:solidFill>
                  <a:srgbClr val="FFFF00"/>
                </a:solidFill>
              </a:rPr>
              <a:t> </a:t>
            </a:r>
            <a:r>
              <a:rPr lang="en-CA" sz="2800" dirty="0">
                <a:solidFill>
                  <a:srgbClr val="FFFF00"/>
                </a:solidFill>
              </a:rPr>
              <a:t>(XXXX), </a:t>
            </a:r>
            <a:r>
              <a:rPr lang="en-CA" sz="2800" dirty="0" err="1">
                <a:solidFill>
                  <a:srgbClr val="FFFF00"/>
                </a:solidFill>
              </a:rPr>
              <a:t>і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err="1">
                <a:solidFill>
                  <a:srgbClr val="FFFF00"/>
                </a:solidFill>
              </a:rPr>
              <a:t>це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err="1">
                <a:solidFill>
                  <a:srgbClr val="FFFF00"/>
                </a:solidFill>
              </a:rPr>
              <a:t>є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err="1">
                <a:solidFill>
                  <a:srgbClr val="FFFF00"/>
                </a:solidFill>
              </a:rPr>
              <a:t>заборонено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err="1">
                <a:solidFill>
                  <a:srgbClr val="FFFF00"/>
                </a:solidFill>
              </a:rPr>
              <a:t>на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  <a:r>
              <a:rPr lang="en-CA" sz="2800" dirty="0" err="1" smtClean="0">
                <a:solidFill>
                  <a:srgbClr val="FFFF00"/>
                </a:solidFill>
              </a:rPr>
              <a:t>таборі</a:t>
            </a:r>
            <a:r>
              <a:rPr lang="en-CA" sz="2800" dirty="0" smtClean="0">
                <a:solidFill>
                  <a:srgbClr val="FFFF00"/>
                </a:solidFill>
              </a:rPr>
              <a:t>” </a:t>
            </a:r>
            <a:endParaRPr lang="en-CA" sz="28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089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31404"/>
            <a:ext cx="7583487" cy="1044388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tx1"/>
                </a:solidFill>
              </a:rPr>
              <a:t>Якщо ти є свідком вчинку</a:t>
            </a:r>
            <a:r>
              <a:rPr lang="uk-UA" sz="3600" b="1" strike="sngStrike" dirty="0" smtClean="0">
                <a:solidFill>
                  <a:schemeClr val="tx1"/>
                </a:solidFill>
              </a:rPr>
              <a:t> </a:t>
            </a:r>
            <a:r>
              <a:rPr lang="uk-UA" sz="3600" b="1" dirty="0" smtClean="0">
                <a:solidFill>
                  <a:schemeClr val="tx1"/>
                </a:solidFill>
              </a:rPr>
              <a:t>знущання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Уповнуважуй других присутн</a:t>
            </a:r>
            <a:r>
              <a:rPr lang="uk-UA" sz="2800" dirty="0" smtClean="0">
                <a:solidFill>
                  <a:srgbClr val="FFFFFF"/>
                </a:solidFill>
              </a:rPr>
              <a:t>и</a:t>
            </a:r>
            <a:r>
              <a:rPr lang="uk-UA" sz="2800" dirty="0" smtClean="0"/>
              <a:t>х </a:t>
            </a:r>
            <a:r>
              <a:rPr lang="ru-RU" sz="2800" dirty="0" err="1" smtClean="0">
                <a:latin typeface="Arial" charset="0"/>
                <a:ea typeface="ＭＳ Ｐゴシック" charset="0"/>
              </a:rPr>
              <a:t>спостерігачів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 </a:t>
            </a:r>
            <a:r>
              <a:rPr lang="uk-UA" sz="2800" dirty="0" smtClean="0">
                <a:solidFill>
                  <a:srgbClr val="FFFFFF"/>
                </a:solidFill>
              </a:rPr>
              <a:t>котрі</a:t>
            </a:r>
            <a:r>
              <a:rPr lang="uk-UA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dirty="0"/>
              <a:t>допомагали </a:t>
            </a:r>
            <a:r>
              <a:rPr lang="en-CA" sz="2800" dirty="0" err="1" smtClean="0"/>
              <a:t>жертв</a:t>
            </a:r>
            <a:r>
              <a:rPr lang="uk-UA" sz="2800" dirty="0"/>
              <a:t>і</a:t>
            </a:r>
            <a:r>
              <a:rPr lang="en-CA" sz="2800" dirty="0" smtClean="0"/>
              <a:t> </a:t>
            </a:r>
            <a:r>
              <a:rPr lang="uk-UA" sz="2800" dirty="0" smtClean="0"/>
              <a:t>знущання </a:t>
            </a:r>
            <a:r>
              <a:rPr lang="ru-RU" sz="2800" dirty="0" smtClean="0">
                <a:latin typeface="Arial" charset="0"/>
                <a:ea typeface="ＭＳ Ｐゴシック" charset="0"/>
              </a:rPr>
              <a:t>і </a:t>
            </a:r>
            <a:r>
              <a:rPr lang="en-CA" sz="2800" dirty="0" err="1" smtClean="0"/>
              <a:t>запропону</a:t>
            </a:r>
            <a:r>
              <a:rPr lang="uk-UA" sz="2800" dirty="0" smtClean="0"/>
              <a:t>й</a:t>
            </a:r>
            <a:r>
              <a:rPr lang="en-CA" sz="2800" dirty="0" smtClean="0"/>
              <a:t> </a:t>
            </a:r>
            <a:r>
              <a:rPr lang="en-CA" sz="2800" dirty="0" err="1"/>
              <a:t>рекомендації</a:t>
            </a:r>
            <a:r>
              <a:rPr lang="en-CA" sz="2800" dirty="0"/>
              <a:t> </a:t>
            </a:r>
            <a:r>
              <a:rPr lang="en-CA" sz="2800" dirty="0" err="1"/>
              <a:t>про</a:t>
            </a:r>
            <a:r>
              <a:rPr lang="en-CA" sz="2800" dirty="0"/>
              <a:t> </a:t>
            </a:r>
            <a:r>
              <a:rPr lang="en-CA" sz="2800" dirty="0" err="1"/>
              <a:t>те</a:t>
            </a:r>
            <a:r>
              <a:rPr lang="en-CA" sz="2800" dirty="0"/>
              <a:t>, </a:t>
            </a:r>
            <a:r>
              <a:rPr lang="en-CA" sz="2800" dirty="0" err="1"/>
              <a:t>як</a:t>
            </a:r>
            <a:r>
              <a:rPr lang="en-CA" sz="2800" dirty="0"/>
              <a:t> </a:t>
            </a:r>
            <a:r>
              <a:rPr lang="en-CA" sz="2800" dirty="0" err="1"/>
              <a:t>вони</a:t>
            </a:r>
            <a:r>
              <a:rPr lang="en-CA" sz="2800" dirty="0"/>
              <a:t> </a:t>
            </a:r>
            <a:r>
              <a:rPr lang="en-CA" sz="2800" dirty="0" err="1"/>
              <a:t>могли</a:t>
            </a:r>
            <a:r>
              <a:rPr lang="en-CA" sz="2800" dirty="0"/>
              <a:t> </a:t>
            </a:r>
            <a:r>
              <a:rPr lang="en-CA" sz="2800" dirty="0" err="1"/>
              <a:t>б</a:t>
            </a:r>
            <a:r>
              <a:rPr lang="en-CA" sz="2800" dirty="0"/>
              <a:t> </a:t>
            </a:r>
            <a:r>
              <a:rPr lang="en-CA" sz="2800" dirty="0" err="1"/>
              <a:t>втрутитися</a:t>
            </a:r>
            <a:r>
              <a:rPr lang="en-CA" sz="2800" dirty="0"/>
              <a:t> </a:t>
            </a:r>
            <a:r>
              <a:rPr lang="en-CA" sz="2800" dirty="0">
                <a:solidFill>
                  <a:srgbClr val="FFFF00"/>
                </a:solidFill>
              </a:rPr>
              <a:t>(intervene) </a:t>
            </a:r>
            <a:r>
              <a:rPr lang="en-CA" sz="2800" dirty="0" err="1"/>
              <a:t>або</a:t>
            </a:r>
            <a:r>
              <a:rPr lang="en-CA" sz="2800" dirty="0"/>
              <a:t> </a:t>
            </a:r>
            <a:r>
              <a:rPr lang="en-CA" sz="2800" dirty="0" err="1"/>
              <a:t>отримати</a:t>
            </a:r>
            <a:r>
              <a:rPr lang="en-CA" sz="2800" dirty="0"/>
              <a:t> </a:t>
            </a:r>
            <a:r>
              <a:rPr lang="en-CA" sz="2800" dirty="0" err="1"/>
              <a:t>допомогу</a:t>
            </a:r>
            <a:r>
              <a:rPr lang="en-CA" sz="2800" dirty="0"/>
              <a:t> </a:t>
            </a:r>
            <a:r>
              <a:rPr lang="en-CA" sz="2800" dirty="0" err="1"/>
              <a:t>в</a:t>
            </a:r>
            <a:r>
              <a:rPr lang="en-CA" sz="2800" dirty="0"/>
              <a:t> </a:t>
            </a:r>
            <a:r>
              <a:rPr lang="en-CA" sz="2800" dirty="0" err="1" smtClean="0"/>
              <a:t>майбутньому</a:t>
            </a:r>
            <a:endParaRPr lang="uk-UA" sz="2800" dirty="0" smtClean="0"/>
          </a:p>
          <a:p>
            <a:r>
              <a:rPr lang="uk-UA" sz="2800" dirty="0" smtClean="0"/>
              <a:t>П</a:t>
            </a:r>
            <a:r>
              <a:rPr lang="en-CA" sz="2800" dirty="0" err="1" smtClean="0"/>
              <a:t>овідом</a:t>
            </a:r>
            <a:r>
              <a:rPr lang="uk-UA" sz="2800" dirty="0" smtClean="0"/>
              <a:t>и</a:t>
            </a:r>
            <a:r>
              <a:rPr lang="en-CA" sz="2800" dirty="0" smtClean="0"/>
              <a:t> </a:t>
            </a:r>
            <a:r>
              <a:rPr lang="en-CA" sz="2800" dirty="0" err="1"/>
              <a:t>відповідних</a:t>
            </a:r>
            <a:r>
              <a:rPr lang="en-CA" sz="2800" dirty="0"/>
              <a:t> </a:t>
            </a:r>
            <a:r>
              <a:rPr lang="en-CA" sz="2800" dirty="0" err="1"/>
              <a:t>виховників</a:t>
            </a:r>
            <a:r>
              <a:rPr lang="en-CA" sz="2800" dirty="0"/>
              <a:t> </a:t>
            </a:r>
            <a:r>
              <a:rPr lang="en-CA" sz="2800" dirty="0" err="1"/>
              <a:t>включно</a:t>
            </a:r>
            <a:r>
              <a:rPr lang="en-CA" sz="2800" dirty="0"/>
              <a:t> з </a:t>
            </a:r>
            <a:r>
              <a:rPr lang="en-CA" sz="2800" dirty="0" err="1"/>
              <a:t>комендантом</a:t>
            </a:r>
            <a:r>
              <a:rPr lang="en-CA" sz="2800" dirty="0"/>
              <a:t> </a:t>
            </a:r>
            <a:r>
              <a:rPr lang="en-CA" sz="2800" dirty="0" err="1"/>
              <a:t>табору</a:t>
            </a:r>
            <a:r>
              <a:rPr lang="en-CA" sz="2800" dirty="0"/>
              <a:t> і </a:t>
            </a:r>
            <a:r>
              <a:rPr lang="en-CA" sz="2800" dirty="0" smtClean="0"/>
              <a:t>РВ</a:t>
            </a:r>
            <a:r>
              <a:rPr lang="uk-UA" sz="2800" dirty="0" smtClean="0"/>
              <a:t>З</a:t>
            </a:r>
            <a:endParaRPr lang="en-CA" sz="2800" dirty="0"/>
          </a:p>
          <a:p>
            <a:endParaRPr lang="uk-UA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4234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97984"/>
            <a:ext cx="7583487" cy="1044388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Послідовне </a:t>
            </a:r>
            <a:r>
              <a:rPr lang="uk-UA" sz="3200" b="1" dirty="0" smtClean="0">
                <a:solidFill>
                  <a:schemeClr val="tx1"/>
                </a:solidFill>
              </a:rPr>
              <a:t>виконення</a:t>
            </a:r>
            <a:r>
              <a:rPr lang="en-CA" sz="3200" b="1" dirty="0" smtClean="0">
                <a:solidFill>
                  <a:schemeClr val="tx1"/>
                </a:solidFill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і втручання із</a:t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en-CA" sz="3200" b="1" dirty="0" err="1">
                <a:solidFill>
                  <a:schemeClr val="tx1"/>
                </a:solidFill>
              </a:rPr>
              <a:t>жертвою</a:t>
            </a:r>
            <a:r>
              <a:rPr lang="en-CA" sz="3200" b="1" dirty="0">
                <a:solidFill>
                  <a:schemeClr val="tx1"/>
                </a:solidFill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знущання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42372"/>
            <a:ext cx="7583487" cy="44953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/>
              <a:t>Послідовне виконення</a:t>
            </a:r>
            <a:r>
              <a:rPr lang="uk-UA" sz="2400" dirty="0">
                <a:solidFill>
                  <a:srgbClr val="FFFF00"/>
                </a:solidFill>
              </a:rPr>
              <a:t> (</a:t>
            </a:r>
            <a:r>
              <a:rPr lang="en-CA" sz="2400" dirty="0">
                <a:solidFill>
                  <a:srgbClr val="FFFF00"/>
                </a:solidFill>
              </a:rPr>
              <a:t>follow-up)</a:t>
            </a:r>
            <a:r>
              <a:rPr lang="en-CA" sz="2400" dirty="0"/>
              <a:t> </a:t>
            </a:r>
            <a:r>
              <a:rPr lang="uk-UA" sz="2400" dirty="0"/>
              <a:t>і </a:t>
            </a:r>
            <a:r>
              <a:rPr lang="uk-UA" sz="2400" dirty="0" smtClean="0"/>
              <a:t>втручання, </a:t>
            </a:r>
            <a:r>
              <a:rPr lang="uk-UA" sz="2400" dirty="0"/>
              <a:t>якщо потрібно, </a:t>
            </a:r>
            <a:r>
              <a:rPr lang="uk-UA" sz="2400" dirty="0" smtClean="0"/>
              <a:t>відбуватиметься в </a:t>
            </a:r>
            <a:r>
              <a:rPr lang="uk-UA" sz="2400" u="sng" dirty="0" smtClean="0">
                <a:solidFill>
                  <a:srgbClr val="FFFFFF"/>
                </a:solidFill>
              </a:rPr>
              <a:t>приватному</a:t>
            </a:r>
            <a:r>
              <a:rPr lang="uk-UA" sz="2400" dirty="0" smtClean="0">
                <a:solidFill>
                  <a:srgbClr val="FFFFFF"/>
                </a:solidFill>
              </a:rPr>
              <a:t> оточенню:</a:t>
            </a:r>
            <a:endParaRPr lang="en-CA" sz="2400" dirty="0">
              <a:solidFill>
                <a:srgbClr val="FFFFFF"/>
              </a:solidFill>
            </a:endParaRPr>
          </a:p>
          <a:p>
            <a:r>
              <a:rPr lang="uk-UA" sz="2400" dirty="0" smtClean="0"/>
              <a:t>Надайте</a:t>
            </a:r>
            <a:r>
              <a:rPr lang="en-CA" sz="2400" dirty="0" smtClean="0"/>
              <a:t> </a:t>
            </a:r>
            <a:r>
              <a:rPr lang="en-CA" sz="2400" dirty="0" err="1" smtClean="0"/>
              <a:t>підтримку</a:t>
            </a:r>
            <a:r>
              <a:rPr lang="en-CA" sz="2400" dirty="0" smtClean="0"/>
              <a:t> </a:t>
            </a:r>
            <a:endParaRPr lang="uk-UA" sz="2400" dirty="0" smtClean="0"/>
          </a:p>
          <a:p>
            <a:r>
              <a:rPr lang="uk-UA" sz="2400" dirty="0" smtClean="0"/>
              <a:t>Д</a:t>
            </a:r>
            <a:r>
              <a:rPr lang="en-CA" sz="2400" dirty="0" err="1" smtClean="0"/>
              <a:t>озвольте</a:t>
            </a:r>
            <a:r>
              <a:rPr lang="en-CA" sz="2400" dirty="0" smtClean="0"/>
              <a:t> </a:t>
            </a:r>
            <a:r>
              <a:rPr lang="en-CA" sz="2400" dirty="0" err="1"/>
              <a:t>таборовикові</a:t>
            </a:r>
            <a:r>
              <a:rPr lang="en-CA" sz="2400" dirty="0"/>
              <a:t> </a:t>
            </a:r>
            <a:r>
              <a:rPr lang="en-CA" sz="2400" dirty="0" err="1"/>
              <a:t>висловити</a:t>
            </a:r>
            <a:r>
              <a:rPr lang="en-CA" sz="2400" dirty="0"/>
              <a:t> </a:t>
            </a:r>
            <a:r>
              <a:rPr lang="en-CA" sz="2400" dirty="0" err="1"/>
              <a:t>свої</a:t>
            </a:r>
            <a:r>
              <a:rPr lang="en-CA" sz="2400" dirty="0"/>
              <a:t> </a:t>
            </a:r>
            <a:r>
              <a:rPr lang="en-CA" sz="2400" dirty="0" err="1" smtClean="0"/>
              <a:t>почуття</a:t>
            </a:r>
            <a:endParaRPr lang="en-CA" sz="2400" dirty="0"/>
          </a:p>
          <a:p>
            <a:r>
              <a:rPr lang="uk-UA" sz="2400" dirty="0" smtClean="0"/>
              <a:t>Р</a:t>
            </a:r>
            <a:r>
              <a:rPr lang="en-CA" sz="2400" dirty="0" err="1" smtClean="0"/>
              <a:t>озвідайте</a:t>
            </a:r>
            <a:r>
              <a:rPr lang="en-CA" sz="2400" dirty="0" smtClean="0"/>
              <a:t> </a:t>
            </a:r>
            <a:r>
              <a:rPr lang="en-CA" sz="2400" dirty="0" err="1"/>
              <a:t>якими</a:t>
            </a:r>
            <a:r>
              <a:rPr lang="en-CA" sz="2400" dirty="0"/>
              <a:t> </a:t>
            </a:r>
            <a:r>
              <a:rPr lang="en-CA" sz="2400" dirty="0" err="1"/>
              <a:t>способами</a:t>
            </a:r>
            <a:r>
              <a:rPr lang="en-CA" sz="2400" dirty="0"/>
              <a:t> </a:t>
            </a:r>
            <a:r>
              <a:rPr lang="en-CA" sz="2400" dirty="0" err="1"/>
              <a:t>можна</a:t>
            </a:r>
            <a:r>
              <a:rPr lang="en-CA" sz="2400" dirty="0"/>
              <a:t> </a:t>
            </a:r>
            <a:r>
              <a:rPr lang="en-CA" sz="2400" dirty="0" err="1"/>
              <a:t>опевнити</a:t>
            </a:r>
            <a:r>
              <a:rPr lang="en-CA" sz="2400" dirty="0"/>
              <a:t> </a:t>
            </a:r>
            <a:r>
              <a:rPr lang="en-CA" sz="2400" dirty="0" err="1"/>
              <a:t>безпечне</a:t>
            </a:r>
            <a:r>
              <a:rPr lang="en-CA" sz="2400" dirty="0"/>
              <a:t> </a:t>
            </a:r>
            <a:r>
              <a:rPr lang="en-CA" sz="2400" dirty="0" err="1"/>
              <a:t>оточення</a:t>
            </a:r>
            <a:r>
              <a:rPr lang="en-CA" sz="2400" dirty="0"/>
              <a:t> </a:t>
            </a:r>
            <a:r>
              <a:rPr lang="en-CA" sz="2400" dirty="0" err="1"/>
              <a:t>для</a:t>
            </a:r>
            <a:r>
              <a:rPr lang="en-CA" sz="2400" dirty="0"/>
              <a:t> </a:t>
            </a:r>
            <a:r>
              <a:rPr lang="en-CA" sz="2400" dirty="0" err="1" smtClean="0"/>
              <a:t>таборовика</a:t>
            </a:r>
            <a:endParaRPr lang="uk-UA" sz="2400" dirty="0" smtClean="0"/>
          </a:p>
          <a:p>
            <a:r>
              <a:rPr lang="uk-UA" sz="2400" dirty="0" smtClean="0"/>
              <a:t>П</a:t>
            </a:r>
            <a:r>
              <a:rPr lang="en-CA" sz="2400" dirty="0" err="1" smtClean="0"/>
              <a:t>овідоміть</a:t>
            </a:r>
            <a:r>
              <a:rPr lang="en-CA" sz="2400" dirty="0" smtClean="0"/>
              <a:t> </a:t>
            </a:r>
            <a:r>
              <a:rPr lang="en-CA" sz="2400" dirty="0" err="1"/>
              <a:t>батьків</a:t>
            </a:r>
            <a:r>
              <a:rPr lang="en-CA" sz="2400" dirty="0"/>
              <a:t> </a:t>
            </a:r>
            <a:r>
              <a:rPr lang="en-CA" sz="2400" dirty="0" err="1" smtClean="0"/>
              <a:t>таборовика</a:t>
            </a:r>
            <a:endParaRPr lang="en-CA" sz="2400" dirty="0"/>
          </a:p>
          <a:p>
            <a:r>
              <a:rPr lang="uk-UA" sz="2400" dirty="0" smtClean="0"/>
              <a:t>О</a:t>
            </a:r>
            <a:r>
              <a:rPr lang="en-CA" sz="2400" dirty="0" err="1" smtClean="0"/>
              <a:t>біц</a:t>
            </a:r>
            <a:r>
              <a:rPr lang="uk-UA" sz="2400" dirty="0" smtClean="0"/>
              <a:t>я</a:t>
            </a:r>
            <a:r>
              <a:rPr lang="en-CA" sz="2400" dirty="0" err="1" smtClean="0"/>
              <a:t>йте</a:t>
            </a:r>
            <a:r>
              <a:rPr lang="en-CA" sz="2400" dirty="0" smtClean="0"/>
              <a:t> </a:t>
            </a:r>
            <a:r>
              <a:rPr lang="en-CA" sz="2400" dirty="0" err="1"/>
              <a:t>зустрінутися</a:t>
            </a:r>
            <a:r>
              <a:rPr lang="en-CA" sz="2400" dirty="0"/>
              <a:t> </a:t>
            </a:r>
            <a:r>
              <a:rPr lang="en-CA" sz="2400" dirty="0" err="1"/>
              <a:t>з</a:t>
            </a:r>
            <a:r>
              <a:rPr lang="en-CA" sz="2400" dirty="0"/>
              <a:t> </a:t>
            </a:r>
            <a:r>
              <a:rPr lang="en-CA" sz="2400" dirty="0" err="1"/>
              <a:t>таборовиком</a:t>
            </a:r>
            <a:r>
              <a:rPr lang="en-CA" sz="2400" dirty="0"/>
              <a:t> </a:t>
            </a:r>
            <a:r>
              <a:rPr lang="en-CA" sz="2400" dirty="0" err="1"/>
              <a:t>за</a:t>
            </a:r>
            <a:r>
              <a:rPr lang="en-CA" sz="2400" dirty="0"/>
              <a:t> </a:t>
            </a:r>
            <a:r>
              <a:rPr lang="en-CA" sz="2400" dirty="0" err="1"/>
              <a:t>паро</a:t>
            </a:r>
            <a:r>
              <a:rPr lang="en-CA" sz="2400" dirty="0"/>
              <a:t> </a:t>
            </a:r>
            <a:r>
              <a:rPr lang="en-CA" sz="2400" dirty="0" err="1" smtClean="0"/>
              <a:t>днів</a:t>
            </a:r>
            <a:r>
              <a:rPr lang="en-CA" sz="2400" dirty="0" smtClean="0"/>
              <a:t> </a:t>
            </a:r>
            <a:endParaRPr lang="en-CA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06385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84412"/>
            <a:ext cx="7583487" cy="1044388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Послідовне </a:t>
            </a:r>
            <a:r>
              <a:rPr lang="uk-UA" sz="3200" b="1" dirty="0" smtClean="0">
                <a:solidFill>
                  <a:schemeClr val="tx1"/>
                </a:solidFill>
              </a:rPr>
              <a:t>виконення</a:t>
            </a:r>
            <a:r>
              <a:rPr lang="en-CA" sz="3200" b="1" dirty="0" smtClean="0">
                <a:solidFill>
                  <a:schemeClr val="tx1"/>
                </a:solidFill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і втручання із</a:t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en-CA" sz="3200" b="1" dirty="0" err="1" smtClean="0">
                <a:solidFill>
                  <a:schemeClr val="tx1"/>
                </a:solidFill>
              </a:rPr>
              <a:t>таборовиком</a:t>
            </a:r>
            <a:r>
              <a:rPr lang="en-CA" sz="3200" b="1" dirty="0">
                <a:solidFill>
                  <a:schemeClr val="tx1"/>
                </a:solidFill>
              </a:rPr>
              <a:t>(</a:t>
            </a:r>
            <a:r>
              <a:rPr lang="en-CA" sz="3200" b="1" dirty="0" err="1">
                <a:solidFill>
                  <a:schemeClr val="tx1"/>
                </a:solidFill>
              </a:rPr>
              <a:t>ами</a:t>
            </a:r>
            <a:r>
              <a:rPr lang="en-CA" sz="3200" b="1" dirty="0">
                <a:solidFill>
                  <a:schemeClr val="tx1"/>
                </a:solidFill>
              </a:rPr>
              <a:t>), </a:t>
            </a:r>
            <a:r>
              <a:rPr lang="uk-UA" sz="3200" b="1" dirty="0" smtClean="0">
                <a:solidFill>
                  <a:schemeClr val="tx1"/>
                </a:solidFill>
              </a:rPr>
              <a:t>котрий/і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3200" b="1" dirty="0" err="1" smtClean="0">
                <a:solidFill>
                  <a:schemeClr val="tx1"/>
                </a:solidFill>
              </a:rPr>
              <a:t>знущаються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895648"/>
            <a:ext cx="7583487" cy="42089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4500" dirty="0" smtClean="0"/>
              <a:t>Послідовне виконення</a:t>
            </a:r>
            <a:r>
              <a:rPr lang="uk-UA" sz="4500" dirty="0" smtClean="0">
                <a:solidFill>
                  <a:srgbClr val="FFFF00"/>
                </a:solidFill>
              </a:rPr>
              <a:t> (</a:t>
            </a:r>
            <a:r>
              <a:rPr lang="en-CA" sz="4500" dirty="0" smtClean="0">
                <a:solidFill>
                  <a:srgbClr val="FFFF00"/>
                </a:solidFill>
              </a:rPr>
              <a:t>follow-up)</a:t>
            </a:r>
            <a:r>
              <a:rPr lang="en-CA" sz="4500" dirty="0" smtClean="0"/>
              <a:t> </a:t>
            </a:r>
            <a:r>
              <a:rPr lang="uk-UA" sz="4500" dirty="0" smtClean="0"/>
              <a:t>і втручання, якщо потрібно, відбуватиметься в </a:t>
            </a:r>
            <a:r>
              <a:rPr lang="uk-UA" sz="4800" u="sng" dirty="0">
                <a:solidFill>
                  <a:srgbClr val="FFFFFF"/>
                </a:solidFill>
              </a:rPr>
              <a:t>приватному</a:t>
            </a:r>
            <a:r>
              <a:rPr lang="uk-UA" sz="4800" dirty="0">
                <a:solidFill>
                  <a:srgbClr val="FFFFFF"/>
                </a:solidFill>
              </a:rPr>
              <a:t> оточенню</a:t>
            </a:r>
            <a:r>
              <a:rPr lang="uk-UA" sz="4800" dirty="0" smtClean="0">
                <a:solidFill>
                  <a:srgbClr val="FFFFFF"/>
                </a:solidFill>
              </a:rPr>
              <a:t>:</a:t>
            </a:r>
            <a:endParaRPr lang="en-CA" sz="4800" dirty="0" smtClean="0">
              <a:solidFill>
                <a:srgbClr val="FFFFFF"/>
              </a:solidFill>
            </a:endParaRPr>
          </a:p>
          <a:p>
            <a:r>
              <a:rPr lang="uk-UA" sz="4400" dirty="0" smtClean="0">
                <a:solidFill>
                  <a:srgbClr val="FFFFFF"/>
                </a:solidFill>
              </a:rPr>
              <a:t>Підкресліть</a:t>
            </a:r>
            <a:r>
              <a:rPr lang="uk-UA" sz="4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400" dirty="0" smtClean="0"/>
              <a:t>що </a:t>
            </a:r>
            <a:r>
              <a:rPr lang="uk-UA" sz="4400" dirty="0"/>
              <a:t>ця поведінка </a:t>
            </a:r>
            <a:r>
              <a:rPr lang="uk-UA" sz="4400" u="sng" dirty="0" smtClean="0"/>
              <a:t>невідповідна</a:t>
            </a:r>
            <a:endParaRPr lang="en-CA" sz="4400" dirty="0"/>
          </a:p>
          <a:p>
            <a:r>
              <a:rPr lang="uk-UA" sz="4400" dirty="0"/>
              <a:t>Н</a:t>
            </a:r>
            <a:r>
              <a:rPr lang="en-CA" sz="4400" dirty="0" err="1" smtClean="0"/>
              <a:t>е</a:t>
            </a:r>
            <a:r>
              <a:rPr lang="en-CA" sz="4400" dirty="0" smtClean="0"/>
              <a:t> </a:t>
            </a:r>
            <a:r>
              <a:rPr lang="en-CA" sz="4400" dirty="0" err="1"/>
              <a:t>дозволяйте</a:t>
            </a:r>
            <a:r>
              <a:rPr lang="en-CA" sz="4400" dirty="0"/>
              <a:t> </a:t>
            </a:r>
            <a:r>
              <a:rPr lang="en-CA" sz="4400" dirty="0" err="1"/>
              <a:t>таборовикові</a:t>
            </a:r>
            <a:r>
              <a:rPr lang="en-CA" sz="4400" dirty="0"/>
              <a:t> </a:t>
            </a:r>
            <a:r>
              <a:rPr lang="uk-UA" sz="4400" dirty="0"/>
              <a:t>заперечувати  або </a:t>
            </a:r>
            <a:r>
              <a:rPr lang="en-CA" sz="4400" dirty="0" err="1"/>
              <a:t>винувати</a:t>
            </a:r>
            <a:r>
              <a:rPr lang="en-CA" sz="4400" dirty="0"/>
              <a:t> </a:t>
            </a:r>
            <a:r>
              <a:rPr lang="en-CA" sz="4400" dirty="0" err="1" smtClean="0"/>
              <a:t>жертв</a:t>
            </a:r>
            <a:r>
              <a:rPr lang="uk-UA" sz="4400" dirty="0" smtClean="0"/>
              <a:t>у</a:t>
            </a:r>
            <a:r>
              <a:rPr lang="en-CA" sz="4400" dirty="0" smtClean="0"/>
              <a:t> </a:t>
            </a:r>
            <a:r>
              <a:rPr lang="uk-UA" sz="4400" dirty="0" smtClean="0"/>
              <a:t>знущання</a:t>
            </a:r>
            <a:r>
              <a:rPr lang="en-CA" sz="4400" dirty="0" smtClean="0"/>
              <a:t>, </a:t>
            </a:r>
            <a:r>
              <a:rPr lang="en-CA" sz="4400" dirty="0" err="1"/>
              <a:t>або</a:t>
            </a:r>
            <a:r>
              <a:rPr lang="en-CA" sz="4400" dirty="0"/>
              <a:t> </a:t>
            </a:r>
            <a:r>
              <a:rPr lang="uk-UA" sz="4400" dirty="0"/>
              <a:t>применшувати невідповідну поведінку,</a:t>
            </a:r>
            <a:r>
              <a:rPr lang="en-CA" sz="4400" dirty="0"/>
              <a:t>–“</a:t>
            </a:r>
            <a:r>
              <a:rPr lang="en-CA" sz="4400" dirty="0" err="1">
                <a:solidFill>
                  <a:srgbClr val="FFFF00"/>
                </a:solidFill>
              </a:rPr>
              <a:t>Ми</a:t>
            </a:r>
            <a:r>
              <a:rPr lang="en-CA" sz="4400" dirty="0">
                <a:solidFill>
                  <a:srgbClr val="FFFF00"/>
                </a:solidFill>
              </a:rPr>
              <a:t> </a:t>
            </a:r>
            <a:r>
              <a:rPr lang="en-CA" sz="4400" dirty="0" err="1">
                <a:solidFill>
                  <a:srgbClr val="FFFF00"/>
                </a:solidFill>
              </a:rPr>
              <a:t>тепер</a:t>
            </a:r>
            <a:r>
              <a:rPr lang="en-CA" sz="4400" dirty="0">
                <a:solidFill>
                  <a:srgbClr val="FFFF00"/>
                </a:solidFill>
              </a:rPr>
              <a:t> </a:t>
            </a:r>
            <a:r>
              <a:rPr lang="en-CA" sz="4400" dirty="0" err="1">
                <a:solidFill>
                  <a:srgbClr val="FFFF00"/>
                </a:solidFill>
              </a:rPr>
              <a:t>говоримо</a:t>
            </a:r>
            <a:r>
              <a:rPr lang="en-CA" sz="4400" dirty="0">
                <a:solidFill>
                  <a:srgbClr val="FFFF00"/>
                </a:solidFill>
              </a:rPr>
              <a:t> </a:t>
            </a:r>
            <a:r>
              <a:rPr lang="en-CA" sz="4400" dirty="0" err="1">
                <a:solidFill>
                  <a:srgbClr val="FFFF00"/>
                </a:solidFill>
              </a:rPr>
              <a:t>про</a:t>
            </a:r>
            <a:r>
              <a:rPr lang="en-CA" sz="4400" dirty="0">
                <a:solidFill>
                  <a:srgbClr val="FFFF00"/>
                </a:solidFill>
              </a:rPr>
              <a:t> </a:t>
            </a:r>
            <a:r>
              <a:rPr lang="en-CA" sz="4400" dirty="0" err="1">
                <a:solidFill>
                  <a:srgbClr val="FFFF00"/>
                </a:solidFill>
              </a:rPr>
              <a:t>твою</a:t>
            </a:r>
            <a:r>
              <a:rPr lang="en-CA" sz="4400" dirty="0">
                <a:solidFill>
                  <a:srgbClr val="FFFF00"/>
                </a:solidFill>
              </a:rPr>
              <a:t> </a:t>
            </a:r>
            <a:r>
              <a:rPr lang="en-CA" sz="4400" dirty="0" err="1">
                <a:solidFill>
                  <a:srgbClr val="FFFF00"/>
                </a:solidFill>
              </a:rPr>
              <a:t>поведінку</a:t>
            </a:r>
            <a:r>
              <a:rPr lang="en-CA" sz="4400" dirty="0"/>
              <a:t>.</a:t>
            </a:r>
            <a:r>
              <a:rPr lang="en-CA" sz="4400" dirty="0" smtClean="0"/>
              <a:t>” </a:t>
            </a:r>
            <a:endParaRPr lang="uk-UA" sz="4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59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84412"/>
            <a:ext cx="7583487" cy="1044388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chemeClr val="tx1"/>
                </a:solidFill>
              </a:rPr>
              <a:t>Послідовне </a:t>
            </a:r>
            <a:r>
              <a:rPr lang="uk-UA" sz="3200" b="1" dirty="0" smtClean="0">
                <a:solidFill>
                  <a:schemeClr val="tx1"/>
                </a:solidFill>
              </a:rPr>
              <a:t>виконення</a:t>
            </a:r>
            <a:r>
              <a:rPr lang="en-CA" sz="3200" b="1" dirty="0" smtClean="0">
                <a:solidFill>
                  <a:schemeClr val="tx1"/>
                </a:solidFill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</a:rPr>
              <a:t>і втручання із</a:t>
            </a:r>
            <a:br>
              <a:rPr lang="uk-UA" sz="3200" b="1" dirty="0" smtClean="0">
                <a:solidFill>
                  <a:schemeClr val="tx1"/>
                </a:solidFill>
              </a:rPr>
            </a:br>
            <a:r>
              <a:rPr lang="en-CA" sz="3200" b="1" dirty="0" err="1" smtClean="0">
                <a:solidFill>
                  <a:schemeClr val="tx1"/>
                </a:solidFill>
              </a:rPr>
              <a:t>таборовиком</a:t>
            </a:r>
            <a:r>
              <a:rPr lang="en-CA" sz="3200" b="1" dirty="0">
                <a:solidFill>
                  <a:schemeClr val="tx1"/>
                </a:solidFill>
              </a:rPr>
              <a:t>(</a:t>
            </a:r>
            <a:r>
              <a:rPr lang="en-CA" sz="3200" b="1" dirty="0" err="1">
                <a:solidFill>
                  <a:schemeClr val="tx1"/>
                </a:solidFill>
              </a:rPr>
              <a:t>ами</a:t>
            </a:r>
            <a:r>
              <a:rPr lang="en-CA" sz="3200" b="1" dirty="0">
                <a:solidFill>
                  <a:schemeClr val="tx1"/>
                </a:solidFill>
              </a:rPr>
              <a:t>), </a:t>
            </a:r>
            <a:r>
              <a:rPr lang="uk-UA" sz="3200" b="1" dirty="0" smtClean="0">
                <a:solidFill>
                  <a:schemeClr val="tx1"/>
                </a:solidFill>
              </a:rPr>
              <a:t>котрий(і)</a:t>
            </a:r>
            <a:r>
              <a:rPr lang="en-C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sz="3200" b="1" dirty="0" err="1" smtClean="0">
                <a:solidFill>
                  <a:schemeClr val="tx1"/>
                </a:solidFill>
              </a:rPr>
              <a:t>знущаються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Підкресліть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dirty="0" smtClean="0"/>
              <a:t>наслідки</a:t>
            </a:r>
            <a:r>
              <a:rPr lang="en-CA" sz="3200" dirty="0" smtClean="0"/>
              <a:t> </a:t>
            </a:r>
            <a:endParaRPr lang="uk-UA" sz="3200" dirty="0" smtClean="0"/>
          </a:p>
          <a:p>
            <a:r>
              <a:rPr lang="uk-UA" sz="3200" dirty="0" smtClean="0"/>
              <a:t>О</a:t>
            </a:r>
            <a:r>
              <a:rPr lang="en-CA" sz="3200" dirty="0" err="1" smtClean="0"/>
              <a:t>бговоріть</a:t>
            </a:r>
            <a:r>
              <a:rPr lang="en-CA" sz="3200" dirty="0" smtClean="0"/>
              <a:t> </a:t>
            </a:r>
            <a:r>
              <a:rPr lang="en-CA" sz="3200" dirty="0" err="1"/>
              <a:t>як</a:t>
            </a:r>
            <a:r>
              <a:rPr lang="en-CA" sz="3200" dirty="0"/>
              <a:t> </a:t>
            </a:r>
            <a:r>
              <a:rPr lang="en-US" sz="3200" dirty="0" err="1"/>
              <a:t>поліпшити</a:t>
            </a:r>
            <a:r>
              <a:rPr lang="en-US" sz="3200" dirty="0"/>
              <a:t> </a:t>
            </a:r>
            <a:r>
              <a:rPr lang="en-US" sz="3200" dirty="0" err="1"/>
              <a:t>ситуацію</a:t>
            </a:r>
            <a:r>
              <a:rPr lang="en-US" sz="3200" dirty="0"/>
              <a:t> </a:t>
            </a:r>
            <a:r>
              <a:rPr lang="uk-UA" sz="3200" dirty="0"/>
              <a:t>або краще </a:t>
            </a:r>
            <a:r>
              <a:rPr lang="uk-UA" sz="3200" dirty="0" smtClean="0"/>
              <a:t>поводитися (</a:t>
            </a:r>
            <a:r>
              <a:rPr lang="uk-UA" sz="3200" dirty="0"/>
              <a:t>як долати труднощі без використування сили чи </a:t>
            </a:r>
            <a:r>
              <a:rPr lang="uk-UA" sz="3200" dirty="0" smtClean="0"/>
              <a:t>агресії)</a:t>
            </a:r>
            <a:endParaRPr lang="uk-UA" sz="3200" dirty="0"/>
          </a:p>
          <a:p>
            <a:r>
              <a:rPr lang="uk-UA" sz="3200" dirty="0" smtClean="0"/>
              <a:t>О</a:t>
            </a:r>
            <a:r>
              <a:rPr lang="en-CA" sz="3200" dirty="0" err="1" smtClean="0"/>
              <a:t>біцайте</a:t>
            </a:r>
            <a:r>
              <a:rPr lang="en-CA" sz="3200" dirty="0" smtClean="0"/>
              <a:t> </a:t>
            </a:r>
            <a:r>
              <a:rPr lang="en-CA" sz="3200" dirty="0" err="1"/>
              <a:t>зустрінутися</a:t>
            </a:r>
            <a:r>
              <a:rPr lang="en-CA" sz="3200" dirty="0"/>
              <a:t> з </a:t>
            </a:r>
            <a:r>
              <a:rPr lang="en-CA" sz="3200" dirty="0" err="1"/>
              <a:t>таборовиком</a:t>
            </a:r>
            <a:r>
              <a:rPr lang="en-CA" sz="3200" dirty="0"/>
              <a:t> </a:t>
            </a:r>
            <a:r>
              <a:rPr lang="en-CA" sz="3200" dirty="0" err="1"/>
              <a:t>за</a:t>
            </a:r>
            <a:r>
              <a:rPr lang="en-CA" sz="3200" dirty="0"/>
              <a:t> </a:t>
            </a:r>
            <a:r>
              <a:rPr lang="en-CA" sz="3200" dirty="0" err="1"/>
              <a:t>паро</a:t>
            </a:r>
            <a:r>
              <a:rPr lang="en-CA" sz="3200" dirty="0"/>
              <a:t> </a:t>
            </a:r>
            <a:r>
              <a:rPr lang="en-CA" sz="3200" dirty="0" err="1" smtClean="0"/>
              <a:t>днів</a:t>
            </a:r>
            <a:endParaRPr lang="en-CA" sz="3200" dirty="0"/>
          </a:p>
          <a:p>
            <a:endParaRPr lang="en-CA" sz="4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28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0999"/>
            <a:ext cx="7583487" cy="120659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Наслідки </a:t>
            </a:r>
            <a:r>
              <a:rPr lang="uk-UA" b="1" dirty="0">
                <a:solidFill>
                  <a:srgbClr val="000000"/>
                </a:solidFill>
              </a:rPr>
              <a:t>для переслідувача </a:t>
            </a:r>
            <a:r>
              <a:rPr lang="uk-UA" b="1" dirty="0" smtClean="0">
                <a:solidFill>
                  <a:srgbClr val="000000"/>
                </a:solidFill>
              </a:rPr>
              <a:t>знущання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Наслідки </a:t>
            </a:r>
            <a:r>
              <a:rPr lang="uk-UA" sz="2400" dirty="0"/>
              <a:t>для переслідувача </a:t>
            </a:r>
            <a:r>
              <a:rPr lang="uk-UA" sz="2400" dirty="0" smtClean="0"/>
              <a:t>знущання </a:t>
            </a:r>
            <a:r>
              <a:rPr lang="en-US" sz="2400" dirty="0" err="1" smtClean="0"/>
              <a:t>можуть</a:t>
            </a:r>
            <a:r>
              <a:rPr lang="en-US" sz="2400" dirty="0" smtClean="0"/>
              <a:t> </a:t>
            </a:r>
            <a:r>
              <a:rPr lang="en-US" sz="2400" dirty="0" err="1"/>
              <a:t>змінюватися</a:t>
            </a:r>
            <a:r>
              <a:rPr lang="en-US" sz="2400" dirty="0"/>
              <a:t> </a:t>
            </a:r>
            <a:r>
              <a:rPr lang="en-US" sz="2400" dirty="0" err="1"/>
              <a:t>залежно</a:t>
            </a:r>
            <a:r>
              <a:rPr lang="en-US" sz="2400" dirty="0"/>
              <a:t> </a:t>
            </a:r>
            <a:r>
              <a:rPr lang="en-US" sz="2400" dirty="0" err="1"/>
              <a:t>від</a:t>
            </a:r>
            <a:r>
              <a:rPr lang="en-US" sz="2400" dirty="0"/>
              <a:t> </a:t>
            </a:r>
            <a:r>
              <a:rPr lang="en-US" sz="2400" dirty="0" err="1" smtClean="0"/>
              <a:t>ситуації</a:t>
            </a:r>
            <a:endParaRPr lang="en-US" sz="2400" dirty="0" smtClean="0"/>
          </a:p>
          <a:p>
            <a:r>
              <a:rPr lang="uk-UA" sz="2400" dirty="0" smtClean="0"/>
              <a:t>Наслідки </a:t>
            </a:r>
            <a:r>
              <a:rPr lang="uk-UA" sz="2400" dirty="0"/>
              <a:t>повинні бути відповідними до важкості </a:t>
            </a:r>
            <a:r>
              <a:rPr lang="uk-UA" sz="2400" dirty="0" smtClean="0"/>
              <a:t>вчинку</a:t>
            </a:r>
            <a:r>
              <a:rPr lang="uk-UA" sz="2400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знущання</a:t>
            </a:r>
            <a:endParaRPr lang="en-CA" sz="2400" dirty="0"/>
          </a:p>
          <a:p>
            <a:r>
              <a:rPr lang="uk-UA" sz="2400" dirty="0"/>
              <a:t> В присутності </a:t>
            </a:r>
            <a:r>
              <a:rPr lang="uk-UA" sz="2400" dirty="0" smtClean="0"/>
              <a:t>РВЗ </a:t>
            </a:r>
            <a:r>
              <a:rPr lang="uk-UA" sz="2400" dirty="0"/>
              <a:t>або виховника, переслідувач </a:t>
            </a:r>
            <a:r>
              <a:rPr lang="uk-UA" sz="2400" dirty="0" smtClean="0"/>
              <a:t>знущання мусить </a:t>
            </a:r>
            <a:r>
              <a:rPr lang="en-US" sz="2400" dirty="0" err="1"/>
              <a:t>вибачитися</a:t>
            </a:r>
            <a:r>
              <a:rPr lang="en-US" sz="2400" dirty="0"/>
              <a:t> </a:t>
            </a:r>
            <a:r>
              <a:rPr lang="uk-UA" sz="2400" dirty="0"/>
              <a:t>перед жертвою і обіцяти що це не </a:t>
            </a:r>
            <a:r>
              <a:rPr lang="uk-UA" sz="2400" dirty="0" smtClean="0"/>
              <a:t>повториться</a:t>
            </a:r>
            <a:endParaRPr lang="en-CA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11662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4531"/>
            <a:ext cx="7583487" cy="10443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>
                <a:solidFill>
                  <a:srgbClr val="000000"/>
                </a:solidFill>
              </a:rPr>
              <a:t>Що таке </a:t>
            </a:r>
            <a:r>
              <a:rPr lang="uk-UA" sz="4800" b="1" dirty="0" smtClean="0">
                <a:solidFill>
                  <a:srgbClr val="000000"/>
                </a:solidFill>
              </a:rPr>
              <a:t>знущання? </a:t>
            </a:r>
            <a:r>
              <a:rPr lang="uk-UA" b="1" dirty="0">
                <a:solidFill>
                  <a:srgbClr val="000000"/>
                </a:solidFill>
              </a:rPr>
              <a:t/>
            </a:r>
            <a:br>
              <a:rPr lang="uk-UA" b="1" dirty="0">
                <a:solidFill>
                  <a:srgbClr val="000000"/>
                </a:solidFill>
              </a:rPr>
            </a:b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9463" y="1499499"/>
            <a:ext cx="7583487" cy="45382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dirty="0" smtClean="0"/>
              <a:t>“</a:t>
            </a:r>
            <a:r>
              <a:rPr lang="uk-UA" sz="3600" dirty="0" smtClean="0">
                <a:solidFill>
                  <a:srgbClr val="FFFF00"/>
                </a:solidFill>
              </a:rPr>
              <a:t>Знущання</a:t>
            </a:r>
            <a:r>
              <a:rPr lang="uk-UA" sz="3200" dirty="0" smtClean="0"/>
              <a:t>” </a:t>
            </a:r>
            <a:r>
              <a:rPr lang="uk-UA" sz="3200" dirty="0"/>
              <a:t>– це агресивна поведінка, що </a:t>
            </a:r>
            <a:r>
              <a:rPr lang="uk-UA" sz="3200" dirty="0" smtClean="0">
                <a:solidFill>
                  <a:srgbClr val="FFFFFF"/>
                </a:solidFill>
              </a:rPr>
              <a:t>зазвичай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b="1" dirty="0" smtClean="0">
                <a:solidFill>
                  <a:srgbClr val="FFFF00"/>
                </a:solidFill>
              </a:rPr>
              <a:t>повторюється</a:t>
            </a:r>
            <a:r>
              <a:rPr lang="uk-UA" sz="3200" dirty="0"/>
              <a:t>. Вона має за мету завдати шкоду, викликати страх або тривогу, або ж створити негативне середовище </a:t>
            </a:r>
            <a:r>
              <a:rPr lang="uk-UA" sz="3200" dirty="0" smtClean="0"/>
              <a:t>на таборі для </a:t>
            </a:r>
            <a:r>
              <a:rPr lang="uk-UA" sz="3200" dirty="0"/>
              <a:t>іншої особи. </a:t>
            </a:r>
            <a:r>
              <a:rPr lang="uk-UA" sz="3200" dirty="0" smtClean="0">
                <a:solidFill>
                  <a:srgbClr val="FFFFFF"/>
                </a:solidFill>
              </a:rPr>
              <a:t>Знущання </a:t>
            </a:r>
            <a:r>
              <a:rPr lang="uk-UA" sz="3200" dirty="0" smtClean="0"/>
              <a:t>виникає </a:t>
            </a:r>
            <a:r>
              <a:rPr lang="uk-UA" sz="3200" dirty="0"/>
              <a:t>у ситуації, в якій існує реальний чи уявний </a:t>
            </a:r>
            <a:r>
              <a:rPr lang="uk-UA" sz="3200" b="1" dirty="0">
                <a:solidFill>
                  <a:srgbClr val="FFFF00"/>
                </a:solidFill>
              </a:rPr>
              <a:t>дисбаланс сил</a:t>
            </a:r>
            <a:r>
              <a:rPr lang="uk-UA" sz="3200" dirty="0"/>
              <a:t>. 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87554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30686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00"/>
                </a:solidFill>
              </a:rPr>
              <a:t>Наслідки </a:t>
            </a:r>
            <a:r>
              <a:rPr lang="uk-UA" b="1" dirty="0">
                <a:solidFill>
                  <a:srgbClr val="000000"/>
                </a:solidFill>
              </a:rPr>
              <a:t>для переслідувача </a:t>
            </a:r>
            <a:r>
              <a:rPr lang="uk-UA" b="1" dirty="0" smtClean="0">
                <a:solidFill>
                  <a:srgbClr val="000000"/>
                </a:solidFill>
              </a:rPr>
              <a:t>знущання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dirty="0" smtClean="0"/>
              <a:t>Приклади </a:t>
            </a:r>
            <a:r>
              <a:rPr lang="uk-UA" sz="2800" dirty="0"/>
              <a:t>наслідок:</a:t>
            </a:r>
            <a:endParaRPr lang="en-CA" sz="2800" dirty="0"/>
          </a:p>
          <a:p>
            <a:pPr>
              <a:buFont typeface="Arial"/>
              <a:buChar char="•"/>
            </a:pPr>
            <a:r>
              <a:rPr lang="uk-UA" sz="2600" dirty="0" smtClean="0"/>
              <a:t>Відсторонення </a:t>
            </a:r>
            <a:r>
              <a:rPr lang="uk-UA" sz="2600" dirty="0"/>
              <a:t>від занять так як плавання, спортові ігри, вечірки</a:t>
            </a:r>
            <a:endParaRPr lang="en-CA" sz="2600" dirty="0"/>
          </a:p>
          <a:p>
            <a:pPr>
              <a:buFont typeface="Arial"/>
              <a:buChar char="•"/>
            </a:pPr>
            <a:r>
              <a:rPr lang="uk-UA" sz="2600" dirty="0"/>
              <a:t>Б</a:t>
            </a:r>
            <a:r>
              <a:rPr lang="uk-UA" sz="2600" dirty="0" smtClean="0"/>
              <a:t>ільш </a:t>
            </a:r>
            <a:r>
              <a:rPr lang="uk-UA" sz="2600" dirty="0"/>
              <a:t>інтенсивне </a:t>
            </a:r>
            <a:r>
              <a:rPr lang="uk-UA" sz="2600" dirty="0" smtClean="0"/>
              <a:t>спостереження</a:t>
            </a:r>
            <a:endParaRPr lang="en-CA" sz="2600" dirty="0" smtClean="0"/>
          </a:p>
          <a:p>
            <a:pPr>
              <a:buFont typeface="Arial"/>
              <a:buChar char="•"/>
            </a:pPr>
            <a:r>
              <a:rPr lang="en-US" sz="2600" dirty="0" smtClean="0"/>
              <a:t>РВ</a:t>
            </a:r>
            <a:r>
              <a:rPr lang="uk-UA" sz="2600" dirty="0" smtClean="0"/>
              <a:t>З</a:t>
            </a:r>
            <a:r>
              <a:rPr lang="en-US" sz="2600" dirty="0" smtClean="0"/>
              <a:t> </a:t>
            </a:r>
            <a:r>
              <a:rPr lang="en-US" sz="2600" dirty="0" err="1"/>
              <a:t>повідомить</a:t>
            </a:r>
            <a:r>
              <a:rPr lang="en-US" sz="2600" dirty="0"/>
              <a:t> </a:t>
            </a:r>
            <a:r>
              <a:rPr lang="en-US" sz="2600" dirty="0" err="1"/>
              <a:t>батьків</a:t>
            </a:r>
            <a:r>
              <a:rPr lang="en-US" sz="2600" dirty="0"/>
              <a:t> </a:t>
            </a:r>
            <a:r>
              <a:rPr lang="uk-UA" sz="2600" dirty="0"/>
              <a:t>переслідувача </a:t>
            </a:r>
            <a:r>
              <a:rPr lang="uk-UA" sz="2600" dirty="0" smtClean="0"/>
              <a:t>знущання про </a:t>
            </a:r>
            <a:r>
              <a:rPr lang="uk-UA" sz="2600" dirty="0"/>
              <a:t>наслідки </a:t>
            </a:r>
            <a:r>
              <a:rPr lang="uk-UA" sz="2600" dirty="0" smtClean="0"/>
              <a:t>знущання і підкресліть </a:t>
            </a:r>
            <a:r>
              <a:rPr lang="uk-UA" sz="2600" dirty="0"/>
              <a:t>наслідки якщо </a:t>
            </a:r>
            <a:r>
              <a:rPr lang="uk-UA" sz="2600" dirty="0" smtClean="0">
                <a:solidFill>
                  <a:srgbClr val="FFFFFF"/>
                </a:solidFill>
              </a:rPr>
              <a:t>знущання </a:t>
            </a:r>
            <a:r>
              <a:rPr lang="uk-UA" sz="2600" dirty="0" smtClean="0"/>
              <a:t>повтор</a:t>
            </a:r>
            <a:r>
              <a:rPr lang="uk-UA" sz="2600" dirty="0" smtClean="0">
                <a:solidFill>
                  <a:srgbClr val="FFFFFF"/>
                </a:solidFill>
              </a:rPr>
              <a:t>и</a:t>
            </a:r>
            <a:r>
              <a:rPr lang="uk-UA" sz="2600" dirty="0" smtClean="0"/>
              <a:t>ться</a:t>
            </a:r>
            <a:endParaRPr lang="en-CA" sz="2600" dirty="0" smtClean="0"/>
          </a:p>
          <a:p>
            <a:pPr>
              <a:buFont typeface="Arial"/>
              <a:buChar char="•"/>
            </a:pPr>
            <a:r>
              <a:rPr lang="uk-UA" sz="2600" dirty="0" smtClean="0"/>
              <a:t>В </a:t>
            </a:r>
            <a:r>
              <a:rPr lang="uk-UA" sz="2600" dirty="0"/>
              <a:t>найгіршому </a:t>
            </a:r>
            <a:r>
              <a:rPr lang="uk-UA" sz="2600" dirty="0" smtClean="0"/>
              <a:t>випадку </a:t>
            </a:r>
            <a:r>
              <a:rPr lang="uk-UA" sz="2600" dirty="0"/>
              <a:t>або якщо </a:t>
            </a:r>
            <a:r>
              <a:rPr lang="uk-UA" sz="2600" dirty="0" smtClean="0">
                <a:solidFill>
                  <a:srgbClr val="FFFFFF"/>
                </a:solidFill>
              </a:rPr>
              <a:t>знущання </a:t>
            </a:r>
            <a:r>
              <a:rPr lang="uk-UA" sz="2600" dirty="0" smtClean="0"/>
              <a:t>повтореться, </a:t>
            </a:r>
            <a:r>
              <a:rPr lang="uk-UA" sz="2600" dirty="0"/>
              <a:t>переслідувач </a:t>
            </a:r>
            <a:r>
              <a:rPr lang="uk-UA" sz="2600" dirty="0" smtClean="0"/>
              <a:t>знущання буде </a:t>
            </a:r>
            <a:r>
              <a:rPr lang="uk-UA" sz="2600" dirty="0"/>
              <a:t>виключений з </a:t>
            </a:r>
            <a:r>
              <a:rPr lang="uk-UA" sz="2600" dirty="0" smtClean="0"/>
              <a:t>табору</a:t>
            </a:r>
            <a:endParaRPr lang="en-US" sz="2600" dirty="0"/>
          </a:p>
        </p:txBody>
      </p:sp>
    </p:spTree>
    <p:extLst>
      <p:ext uri="{BB962C8B-B14F-4D97-AF65-F5344CB8AC3E}">
        <p14:creationId xmlns="" xmlns:p14="http://schemas.microsoft.com/office/powerpoint/2010/main" val="213822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Як </a:t>
            </a:r>
            <a:r>
              <a:rPr lang="uk-UA" b="1" u="sng" dirty="0" smtClean="0">
                <a:solidFill>
                  <a:schemeClr val="tx1"/>
                </a:solidFill>
              </a:rPr>
              <a:t>не</a:t>
            </a:r>
            <a:r>
              <a:rPr lang="uk-UA" b="1" dirty="0" smtClean="0">
                <a:solidFill>
                  <a:schemeClr val="tx1"/>
                </a:solidFill>
              </a:rPr>
              <a:t> відноситися до знущання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8"/>
            <a:ext cx="7583487" cy="4208930"/>
          </a:xfrm>
        </p:spPr>
        <p:txBody>
          <a:bodyPr>
            <a:noAutofit/>
          </a:bodyPr>
          <a:lstStyle/>
          <a:p>
            <a:r>
              <a:rPr lang="uk-UA" sz="2400" dirty="0"/>
              <a:t>І</a:t>
            </a:r>
            <a:r>
              <a:rPr lang="uk-UA" sz="2400" dirty="0" smtClean="0"/>
              <a:t>гнорування</a:t>
            </a:r>
          </a:p>
          <a:p>
            <a:r>
              <a:rPr lang="uk-UA" sz="2400" dirty="0" smtClean="0"/>
              <a:t>Вияснення переслідувачеві як його поведінка на тебе впливає</a:t>
            </a:r>
          </a:p>
          <a:p>
            <a:r>
              <a:rPr lang="uk-UA" sz="2400" dirty="0"/>
              <a:t>Н</a:t>
            </a:r>
            <a:r>
              <a:rPr lang="uk-UA" sz="2400" dirty="0" smtClean="0"/>
              <a:t>аказувати жертві знущання щоб він/вона впоралися </a:t>
            </a:r>
            <a:r>
              <a:rPr lang="uk-UA" sz="2400" dirty="0"/>
              <a:t>з цим </a:t>
            </a:r>
            <a:r>
              <a:rPr lang="uk-UA" sz="2400" dirty="0" smtClean="0"/>
              <a:t>самостійно </a:t>
            </a:r>
            <a:r>
              <a:rPr lang="uk-UA" sz="2400" dirty="0" smtClean="0">
                <a:solidFill>
                  <a:srgbClr val="FFFF00"/>
                </a:solidFill>
              </a:rPr>
              <a:t>(</a:t>
            </a:r>
            <a:r>
              <a:rPr lang="en-CA" sz="2400" dirty="0" smtClean="0">
                <a:solidFill>
                  <a:srgbClr val="FFFF00"/>
                </a:solidFill>
              </a:rPr>
              <a:t>tell the victim to handle the problem on their own)</a:t>
            </a:r>
            <a:endParaRPr lang="uk-UA" sz="2400" dirty="0" smtClean="0">
              <a:solidFill>
                <a:srgbClr val="FFFF00"/>
              </a:solidFill>
            </a:endParaRPr>
          </a:p>
          <a:p>
            <a:r>
              <a:rPr lang="uk-UA" sz="2400" dirty="0" smtClean="0"/>
              <a:t>Посередництво однолітків </a:t>
            </a:r>
            <a:r>
              <a:rPr lang="en-US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Peer Mediation</a:t>
            </a:r>
            <a:r>
              <a:rPr lang="uk-UA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uk-UA" sz="2400" dirty="0" smtClean="0"/>
              <a:t>Рішення конфлікту </a:t>
            </a:r>
            <a:r>
              <a:rPr lang="uk-UA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Conflict resolution</a:t>
            </a:r>
            <a:r>
              <a:rPr lang="uk-UA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uk-UA" sz="2400" dirty="0" smtClean="0"/>
              <a:t>Нульова терпимість </a:t>
            </a:r>
            <a:r>
              <a:rPr lang="en-US" sz="2400" dirty="0" smtClean="0"/>
              <a:t>Zero </a:t>
            </a:r>
            <a:r>
              <a:rPr lang="en-US" sz="2400" dirty="0"/>
              <a:t>tolerance</a:t>
            </a:r>
            <a:r>
              <a:rPr lang="uk-UA" sz="2400" dirty="0"/>
              <a:t> </a:t>
            </a:r>
            <a:r>
              <a:rPr lang="uk-UA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>
                <a:solidFill>
                  <a:srgbClr val="FFFF00"/>
                </a:solidFill>
              </a:rPr>
              <a:t>Zero tolerance</a:t>
            </a:r>
            <a:r>
              <a:rPr lang="uk-UA" sz="2400" dirty="0" smtClean="0">
                <a:solidFill>
                  <a:srgbClr val="FFFF00"/>
                </a:solidFill>
              </a:rPr>
              <a:t>)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28566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48120"/>
            <a:ext cx="7583487" cy="1044388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rgbClr val="000000"/>
                </a:solidFill>
              </a:rPr>
              <a:t>Cтрах</a:t>
            </a:r>
            <a:r>
              <a:rPr lang="en-US" sz="4000" b="1" dirty="0" smtClean="0">
                <a:solidFill>
                  <a:srgbClr val="000000"/>
                </a:solidFill>
              </a:rPr>
              <a:t> </a:t>
            </a:r>
            <a:r>
              <a:rPr lang="en-US" sz="4000" b="1" dirty="0" err="1">
                <a:solidFill>
                  <a:srgbClr val="000000"/>
                </a:solidFill>
              </a:rPr>
              <a:t>відплати</a:t>
            </a:r>
            <a:r>
              <a:rPr lang="en-US" sz="4000" b="1" dirty="0">
                <a:solidFill>
                  <a:srgbClr val="000000"/>
                </a:solidFill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</a:rPr>
              <a:t/>
            </a:r>
            <a:br>
              <a:rPr lang="en-US" sz="4000" b="1" dirty="0" smtClean="0">
                <a:solidFill>
                  <a:srgbClr val="0000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(fear </a:t>
            </a:r>
            <a:r>
              <a:rPr lang="en-US" sz="3600" b="1" dirty="0">
                <a:solidFill>
                  <a:srgbClr val="FFFF00"/>
                </a:solidFill>
              </a:rPr>
              <a:t>of retaliation)</a:t>
            </a:r>
            <a:r>
              <a:rPr lang="uk-UA" sz="3600" b="1" dirty="0" smtClean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500" dirty="0"/>
              <a:t>Щоб виключати </a:t>
            </a:r>
            <a:r>
              <a:rPr lang="en-US" sz="3500" dirty="0" err="1"/>
              <a:t>страх</a:t>
            </a:r>
            <a:r>
              <a:rPr lang="en-US" sz="3500" dirty="0"/>
              <a:t> </a:t>
            </a:r>
            <a:r>
              <a:rPr lang="en-US" sz="3500" dirty="0" err="1" smtClean="0"/>
              <a:t>відплати</a:t>
            </a:r>
            <a:r>
              <a:rPr lang="uk-UA" sz="3500" dirty="0" smtClean="0"/>
              <a:t>, РВЗ мусить </a:t>
            </a:r>
            <a:r>
              <a:rPr lang="uk-UA" sz="3500" dirty="0"/>
              <a:t>мати спосіб щоб </a:t>
            </a:r>
            <a:r>
              <a:rPr lang="uk-UA" sz="3500" dirty="0" smtClean="0"/>
              <a:t>пластуни </a:t>
            </a:r>
            <a:r>
              <a:rPr lang="uk-UA" sz="3500" dirty="0"/>
              <a:t>могли анонімно повідомити про </a:t>
            </a:r>
            <a:r>
              <a:rPr lang="uk-UA" sz="3500" dirty="0" smtClean="0"/>
              <a:t>знущання</a:t>
            </a:r>
          </a:p>
          <a:p>
            <a:r>
              <a:rPr lang="uk-UA" sz="3500" dirty="0" smtClean="0"/>
              <a:t>РВЗ матиме </a:t>
            </a:r>
            <a:r>
              <a:rPr lang="uk-UA" sz="3500" dirty="0"/>
              <a:t>процес розвідати анонімні повідомлення про </a:t>
            </a:r>
            <a:r>
              <a:rPr lang="en-US" sz="3500" dirty="0" err="1"/>
              <a:t>акт</a:t>
            </a:r>
            <a:r>
              <a:rPr lang="en-US" sz="3500" dirty="0"/>
              <a:t> </a:t>
            </a:r>
            <a:r>
              <a:rPr lang="uk-UA" sz="3500" dirty="0" smtClean="0"/>
              <a:t>знущання</a:t>
            </a:r>
          </a:p>
          <a:p>
            <a:r>
              <a:rPr lang="en-US" sz="3500" dirty="0" err="1" smtClean="0"/>
              <a:t>Зберігання</a:t>
            </a:r>
            <a:r>
              <a:rPr lang="en-US" sz="3500" dirty="0" smtClean="0"/>
              <a:t> </a:t>
            </a:r>
            <a:r>
              <a:rPr lang="uk-UA" sz="3500" dirty="0" smtClean="0"/>
              <a:t>к</a:t>
            </a:r>
            <a:r>
              <a:rPr lang="en-US" sz="3500" dirty="0" err="1" smtClean="0"/>
              <a:t>онфіденці</a:t>
            </a:r>
            <a:r>
              <a:rPr lang="uk-UA" sz="3500" dirty="0" smtClean="0"/>
              <a:t>ї</a:t>
            </a:r>
            <a:r>
              <a:rPr lang="uk-UA" sz="35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500" dirty="0" err="1" smtClean="0"/>
              <a:t>є</a:t>
            </a:r>
            <a:r>
              <a:rPr lang="en-US" sz="3500" dirty="0" smtClean="0"/>
              <a:t> </a:t>
            </a:r>
            <a:r>
              <a:rPr lang="en-US" sz="3500" dirty="0" err="1"/>
              <a:t>дуже</a:t>
            </a:r>
            <a:r>
              <a:rPr lang="en-US" sz="3500" dirty="0"/>
              <a:t> </a:t>
            </a:r>
            <a:r>
              <a:rPr lang="en-US" sz="3500" dirty="0" err="1"/>
              <a:t>важним</a:t>
            </a:r>
            <a:endParaRPr lang="en-CA" sz="35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27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0" b="96600" l="1600" r="96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3373" y="1049125"/>
            <a:ext cx="4477254" cy="44772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81457" y="2806920"/>
            <a:ext cx="3895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ЗНУЩАННЯ!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10834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53480"/>
            <a:ext cx="7583487" cy="104438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0000"/>
                </a:solidFill>
                <a:latin typeface="+mn-lt"/>
              </a:rPr>
              <a:t>Знущання </a:t>
            </a:r>
            <a:r>
              <a:rPr lang="ru-RU" b="1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включає </a:t>
            </a:r>
            <a:r>
              <a:rPr lang="ru-RU" b="1" dirty="0">
                <a:solidFill>
                  <a:srgbClr val="000000"/>
                </a:solidFill>
                <a:latin typeface="+mn-lt"/>
                <a:ea typeface="ＭＳ Ｐゴシック" charset="0"/>
              </a:rPr>
              <a:t>чотири головні 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частини</a:t>
            </a:r>
            <a:endParaRPr lang="en-US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9464" y="1816471"/>
            <a:ext cx="7174021" cy="51081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800" dirty="0" smtClean="0">
              <a:solidFill>
                <a:srgbClr val="000000"/>
              </a:solidFill>
            </a:endParaRPr>
          </a:p>
          <a:p>
            <a:r>
              <a:rPr lang="ru-RU" sz="2800" dirty="0" smtClean="0">
                <a:solidFill>
                  <a:srgbClr val="000000"/>
                </a:solidFill>
              </a:rPr>
              <a:t>1</a:t>
            </a:r>
            <a:r>
              <a:rPr lang="ru-RU" sz="2800" dirty="0">
                <a:solidFill>
                  <a:srgbClr val="000000"/>
                </a:solidFill>
              </a:rPr>
              <a:t>.  </a:t>
            </a:r>
            <a:r>
              <a:rPr lang="ru-RU" sz="2800" dirty="0" err="1">
                <a:solidFill>
                  <a:srgbClr val="000000"/>
                </a:solidFill>
              </a:rPr>
              <a:t>це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агресивна</a:t>
            </a:r>
            <a:r>
              <a:rPr lang="ru-RU" sz="2800" dirty="0">
                <a:solidFill>
                  <a:srgbClr val="000000"/>
                </a:solidFill>
              </a:rPr>
              <a:t> і негативна </a:t>
            </a:r>
            <a:r>
              <a:rPr lang="ru-RU" sz="2800" dirty="0" err="1">
                <a:solidFill>
                  <a:srgbClr val="000000"/>
                </a:solidFill>
              </a:rPr>
              <a:t>поведінка</a:t>
            </a:r>
            <a:endParaRPr lang="ru-RU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9463" y="2527443"/>
            <a:ext cx="7174021" cy="4639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 startAt="2"/>
            </a:pPr>
            <a:r>
              <a:rPr lang="ru-RU" sz="2800" dirty="0" err="1">
                <a:solidFill>
                  <a:srgbClr val="000000"/>
                </a:solidFill>
              </a:rPr>
              <a:t>здійснюється</a:t>
            </a:r>
            <a:r>
              <a:rPr lang="ru-RU" sz="2800" dirty="0">
                <a:solidFill>
                  <a:srgbClr val="000000"/>
                </a:solidFill>
              </a:rPr>
              <a:t> регулярно</a:t>
            </a:r>
            <a:endParaRPr lang="en-CA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779463" y="3122315"/>
            <a:ext cx="7174022" cy="87174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CA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CA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 smtClean="0">
                <a:solidFill>
                  <a:schemeClr val="tx1"/>
                </a:solidFill>
              </a:rPr>
              <a:t>відбувається </a:t>
            </a:r>
            <a:r>
              <a:rPr lang="ru-RU" sz="2800" dirty="0">
                <a:solidFill>
                  <a:schemeClr val="tx1"/>
                </a:solidFill>
              </a:rPr>
              <a:t>у відносинах, </a:t>
            </a:r>
            <a:r>
              <a:rPr lang="ru-RU" sz="2800" dirty="0" smtClean="0">
                <a:solidFill>
                  <a:srgbClr val="000000"/>
                </a:solidFill>
              </a:rPr>
              <a:t>коли </a:t>
            </a:r>
            <a:r>
              <a:rPr lang="ru-RU" sz="2800" dirty="0" err="1" smtClean="0">
                <a:solidFill>
                  <a:schemeClr val="tx1"/>
                </a:solidFill>
              </a:rPr>
              <a:t>учасники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мають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неоднакову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владу</a:t>
            </a:r>
            <a:endParaRPr lang="en-CA" sz="2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9463" y="4146137"/>
            <a:ext cx="7174021" cy="58264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dirty="0" smtClean="0">
                <a:solidFill>
                  <a:srgbClr val="000000"/>
                </a:solidFill>
              </a:rPr>
              <a:t>4</a:t>
            </a:r>
            <a:r>
              <a:rPr lang="en-CA" sz="2800" dirty="0">
                <a:solidFill>
                  <a:srgbClr val="000000"/>
                </a:solidFill>
              </a:rPr>
              <a:t>.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ця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поведінка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є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навмисною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" name="Text Box 18"/>
          <p:cNvSpPr txBox="1">
            <a:spLocks noGrp="1" noChangeArrowheads="1"/>
          </p:cNvSpPr>
          <p:nvPr>
            <p:ph idx="1"/>
          </p:nvPr>
        </p:nvSpPr>
        <p:spPr bwMode="gray">
          <a:xfrm>
            <a:off x="779463" y="4110545"/>
            <a:ext cx="383664" cy="18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/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10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15" y="903194"/>
            <a:ext cx="8414156" cy="1044388"/>
          </a:xfrm>
        </p:spPr>
        <p:txBody>
          <a:bodyPr/>
          <a:lstStyle/>
          <a:p>
            <a:pPr algn="ctr"/>
            <a:r>
              <a:rPr lang="uk-UA" sz="3200" b="1" dirty="0">
                <a:solidFill>
                  <a:srgbClr val="000000"/>
                </a:solidFill>
              </a:rPr>
              <a:t>Чи конфлікт є те ж саме,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000000"/>
                </a:solidFill>
              </a:rPr>
              <a:t>що і </a:t>
            </a:r>
            <a:r>
              <a:rPr lang="uk-UA" sz="3200" b="1" dirty="0" smtClean="0">
                <a:solidFill>
                  <a:srgbClr val="000000"/>
                </a:solidFill>
              </a:rPr>
              <a:t>знущання</a:t>
            </a:r>
            <a:r>
              <a:rPr lang="uk-UA" sz="3200" b="1" dirty="0" smtClean="0">
                <a:solidFill>
                  <a:schemeClr val="tx1"/>
                </a:solidFill>
              </a:rPr>
              <a:t>?</a:t>
            </a:r>
            <a:r>
              <a:rPr lang="uk-UA" sz="3200" b="1" dirty="0" smtClean="0"/>
              <a:t> </a:t>
            </a:r>
            <a:r>
              <a:rPr lang="uk-UA" sz="3200" b="1" dirty="0"/>
              <a:t/>
            </a:r>
            <a:br>
              <a:rPr lang="uk-UA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Конфлікт виникає, коли між двома чи кількома особами існує незгода, розбіжність думок або різні </a:t>
            </a:r>
            <a:r>
              <a:rPr lang="uk-UA" sz="2400" dirty="0" smtClean="0"/>
              <a:t>погляди</a:t>
            </a:r>
            <a:endParaRPr lang="uk-UA" sz="2400" dirty="0"/>
          </a:p>
          <a:p>
            <a:r>
              <a:rPr lang="uk-UA" sz="2400" dirty="0"/>
              <a:t>Конфлікт між </a:t>
            </a:r>
            <a:r>
              <a:rPr lang="uk-UA" sz="2400" dirty="0" smtClean="0"/>
              <a:t>людми </a:t>
            </a:r>
            <a:r>
              <a:rPr lang="uk-UA" sz="2400" dirty="0"/>
              <a:t>не завжди означає, що це є </a:t>
            </a:r>
            <a:r>
              <a:rPr lang="uk-UA" sz="2400" dirty="0" smtClean="0"/>
              <a:t>знущання</a:t>
            </a:r>
          </a:p>
          <a:p>
            <a:r>
              <a:rPr lang="uk-UA" sz="2400" dirty="0"/>
              <a:t>При конфлікті кожна особа вільно висловлює свої погляди і дисбалансу сил </a:t>
            </a:r>
            <a:r>
              <a:rPr lang="uk-UA" sz="2400" dirty="0" smtClean="0"/>
              <a:t>немає</a:t>
            </a:r>
            <a:endParaRPr lang="uk-UA" sz="2400" dirty="0"/>
          </a:p>
          <a:p>
            <a:r>
              <a:rPr lang="uk-UA" sz="2400" dirty="0"/>
              <a:t>Конфлікт стає </a:t>
            </a:r>
            <a:r>
              <a:rPr lang="uk-UA" sz="2400" dirty="0" smtClean="0"/>
              <a:t>знущанням, </a:t>
            </a:r>
            <a:r>
              <a:rPr lang="uk-UA" sz="2400" dirty="0"/>
              <a:t>лише коли він </a:t>
            </a:r>
            <a:r>
              <a:rPr lang="uk-UA" sz="2400" dirty="0">
                <a:solidFill>
                  <a:srgbClr val="FFFF00"/>
                </a:solidFill>
              </a:rPr>
              <a:t>повторюється</a:t>
            </a:r>
            <a:r>
              <a:rPr lang="uk-UA" sz="2400" dirty="0"/>
              <a:t> знову і знову, і існує </a:t>
            </a:r>
            <a:r>
              <a:rPr lang="uk-UA" sz="2400" dirty="0">
                <a:solidFill>
                  <a:srgbClr val="FFFF00"/>
                </a:solidFill>
              </a:rPr>
              <a:t>дисбаланс </a:t>
            </a:r>
            <a:r>
              <a:rPr lang="uk-UA" sz="2400" dirty="0" smtClean="0">
                <a:solidFill>
                  <a:srgbClr val="FFFF00"/>
                </a:solidFill>
              </a:rPr>
              <a:t>сил</a:t>
            </a:r>
            <a:endParaRPr lang="uk-UA" sz="2400" dirty="0">
              <a:solidFill>
                <a:srgbClr val="FFFF00"/>
              </a:solidFill>
            </a:endParaRPr>
          </a:p>
          <a:p>
            <a:endParaRPr lang="uk-UA" sz="24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623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599798"/>
            <a:ext cx="7583487" cy="1040830"/>
          </a:xfrm>
        </p:spPr>
        <p:txBody>
          <a:bodyPr/>
          <a:lstStyle/>
          <a:p>
            <a:pPr algn="ctr"/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/>
              <a:t/>
            </a:r>
            <a:br>
              <a:rPr lang="en-CA" b="1" dirty="0"/>
            </a:br>
            <a:r>
              <a:rPr lang="uk-UA" sz="4400" b="1" dirty="0" smtClean="0">
                <a:solidFill>
                  <a:srgbClr val="000000"/>
                </a:solidFill>
              </a:rPr>
              <a:t>Роди знущання</a:t>
            </a:r>
            <a:r>
              <a:rPr lang="en-CA" dirty="0">
                <a:solidFill>
                  <a:srgbClr val="000000"/>
                </a:solidFill>
              </a:rPr>
              <a:t/>
            </a:r>
            <a:br>
              <a:rPr lang="en-CA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002069"/>
              </p:ext>
            </p:extLst>
          </p:nvPr>
        </p:nvGraphicFramePr>
        <p:xfrm>
          <a:off x="868867" y="1310428"/>
          <a:ext cx="7494083" cy="3719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339"/>
                <a:gridCol w="379174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bullying</a:t>
                      </a:r>
                      <a:endParaRPr lang="en-CA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Пряме Знущання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Physical</a:t>
                      </a:r>
                      <a:endParaRPr lang="en-CA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Фізичне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76723">
                <a:tc>
                  <a:txBody>
                    <a:bodyPr/>
                    <a:lstStyle/>
                    <a:p>
                      <a:pPr algn="ctr"/>
                      <a:r>
                        <a:rPr lang="en-C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Verbal</a:t>
                      </a:r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Усне</a:t>
                      </a:r>
                      <a:endParaRPr lang="en-CA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</a:t>
                      </a:r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irect bullying</a:t>
                      </a:r>
                      <a:endParaRPr lang="en-CA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Непряме Знущання</a:t>
                      </a:r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945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Social</a:t>
                      </a:r>
                      <a:endParaRPr lang="en-CA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Соціальне</a:t>
                      </a:r>
                      <a:endParaRPr lang="en-CA" sz="18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FBFBF"/>
                    </a:solidFill>
                  </a:tcPr>
                </a:tc>
              </a:tr>
              <a:tr h="529295">
                <a:tc>
                  <a:txBody>
                    <a:bodyPr/>
                    <a:lstStyle/>
                    <a:p>
                      <a:pPr algn="ctr"/>
                      <a:r>
                        <a:rPr lang="en-C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Cyber</a:t>
                      </a:r>
                      <a:endParaRPr lang="en-US" dirty="0"/>
                    </a:p>
                  </a:txBody>
                  <a:tcPr>
                    <a:solidFill>
                      <a:srgbClr val="BEF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Кібер</a:t>
                      </a:r>
                      <a:endParaRPr lang="en-US" dirty="0"/>
                    </a:p>
                  </a:txBody>
                  <a:tcPr>
                    <a:solidFill>
                      <a:srgbClr val="BEF67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200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78200" y="314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Explosion 1 6"/>
          <p:cNvSpPr/>
          <p:nvPr/>
        </p:nvSpPr>
        <p:spPr>
          <a:xfrm>
            <a:off x="3298230" y="1497230"/>
            <a:ext cx="2793998" cy="2413000"/>
          </a:xfrm>
          <a:prstGeom prst="irregularSeal1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2796395" y="2401501"/>
            <a:ext cx="37976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dk1"/>
                </a:solidFill>
              </a:rPr>
              <a:t>ФІЗИЧНЕ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Explosion 1 8"/>
          <p:cNvSpPr/>
          <p:nvPr/>
        </p:nvSpPr>
        <p:spPr>
          <a:xfrm>
            <a:off x="5647641" y="735308"/>
            <a:ext cx="3258255" cy="1987572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000" dirty="0" smtClean="0">
                <a:solidFill>
                  <a:srgbClr val="FF0000"/>
                </a:solidFill>
              </a:rPr>
              <a:t>ШТОВХАННЯ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uk-UA" sz="22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SHOVING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4695229" y="3910230"/>
            <a:ext cx="4026869" cy="2005657"/>
          </a:xfrm>
          <a:prstGeom prst="irregularSeal2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2000" dirty="0" smtClean="0">
                <a:solidFill>
                  <a:schemeClr val="dk1"/>
                </a:solidFill>
              </a:rPr>
              <a:t>ПЛЮВАННЯ</a:t>
            </a:r>
          </a:p>
          <a:p>
            <a:pPr algn="ctr"/>
            <a:r>
              <a:rPr lang="en-CA" sz="2200" dirty="0" smtClean="0">
                <a:solidFill>
                  <a:schemeClr val="dk1"/>
                </a:solidFill>
                <a:effectLst/>
              </a:rPr>
              <a:t> </a:t>
            </a:r>
            <a:r>
              <a:rPr lang="en-CA" dirty="0" smtClean="0">
                <a:solidFill>
                  <a:schemeClr val="dk1"/>
                </a:solidFill>
                <a:effectLst/>
              </a:rPr>
              <a:t>SPITTING</a:t>
            </a:r>
            <a:r>
              <a:rPr lang="en-CA" sz="2200" dirty="0" smtClean="0">
                <a:effectLst/>
              </a:rPr>
              <a:t> </a:t>
            </a:r>
            <a:endParaRPr lang="en-US" sz="2200" dirty="0" smtClean="0"/>
          </a:p>
          <a:p>
            <a:pPr algn="ctr"/>
            <a:endParaRPr lang="en-US" sz="2200" dirty="0"/>
          </a:p>
        </p:txBody>
      </p:sp>
      <p:sp>
        <p:nvSpPr>
          <p:cNvPr id="8" name="Explosion 1 7"/>
          <p:cNvSpPr/>
          <p:nvPr/>
        </p:nvSpPr>
        <p:spPr>
          <a:xfrm>
            <a:off x="360218" y="735308"/>
            <a:ext cx="2717800" cy="1987572"/>
          </a:xfrm>
          <a:prstGeom prst="irregularSeal1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sz="20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ПОБИТТЯ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   HITTING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60400" y="3518932"/>
            <a:ext cx="4034829" cy="2966269"/>
          </a:xfrm>
          <a:prstGeom prst="irregularSeal1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54254" y="4631817"/>
            <a:ext cx="272709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ЗАГРОЗЛИВІ ЖЕСТИ</a:t>
            </a:r>
            <a:endParaRPr lang="en-CA" sz="2000" dirty="0" smtClean="0"/>
          </a:p>
          <a:p>
            <a:r>
              <a:rPr lang="en-CA" dirty="0" smtClean="0"/>
              <a:t>THREATENING GESTURES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296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1"/>
      <p:bldP spid="9" grpId="0" animBg="1"/>
      <p:bldP spid="10" grpId="0" animBg="1"/>
      <p:bldP spid="8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6596</TotalTime>
  <Words>2183</Words>
  <Application>Microsoft Office PowerPoint</Application>
  <PresentationFormat>On-screen Show (4:3)</PresentationFormat>
  <Paragraphs>319</Paragraphs>
  <Slides>53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Revolution</vt:lpstr>
      <vt:lpstr>На лицарську честь....</vt:lpstr>
      <vt:lpstr>Пластун увічливий</vt:lpstr>
      <vt:lpstr>Заява поведінки на пластових таборах США</vt:lpstr>
      <vt:lpstr>Заява поведінки на пластових таборах США</vt:lpstr>
      <vt:lpstr>Що таке знущання?  </vt:lpstr>
      <vt:lpstr>Знущання включає чотири головні частини</vt:lpstr>
      <vt:lpstr>Чи конфлікт є те ж саме, що і знущання?  </vt:lpstr>
      <vt:lpstr>   Роди знущання </vt:lpstr>
      <vt:lpstr>Slide 9</vt:lpstr>
      <vt:lpstr>Slide 10</vt:lpstr>
      <vt:lpstr>Slide 11</vt:lpstr>
      <vt:lpstr>Slide 12</vt:lpstr>
      <vt:lpstr>Наскільки серйозною проблемою є знущання?  </vt:lpstr>
      <vt:lpstr> Наскільки серйозною проблемою є знущання?  </vt:lpstr>
      <vt:lpstr>Чи хлопці і дівчата проявляють  знущання однаково?  </vt:lpstr>
      <vt:lpstr>  Зголошення вчинків знущання </vt:lpstr>
      <vt:lpstr> Знущання на таборах</vt:lpstr>
      <vt:lpstr>Соціальна структура знущання</vt:lpstr>
      <vt:lpstr>Динаміка знущання на таборі</vt:lpstr>
      <vt:lpstr>Як можна розпізнати знущання? </vt:lpstr>
      <vt:lpstr>Як можна розпізнати знущання? </vt:lpstr>
      <vt:lpstr>Як можна розпізнати знущання? </vt:lpstr>
      <vt:lpstr>Діти, які страждають від знущання</vt:lpstr>
      <vt:lpstr>Діти, які страждають від знущання</vt:lpstr>
      <vt:lpstr>Найчастіше жертвами  знущання стають діти, які мають </vt:lpstr>
      <vt:lpstr>Slide 26</vt:lpstr>
      <vt:lpstr>  На таборі, поведінка жертви  виявляється за такими  показниками </vt:lpstr>
      <vt:lpstr>На таборі, поведінка жертви виявляється за такими показниками</vt:lpstr>
      <vt:lpstr>Типові риси таборовиків, схильних до проявів знущання</vt:lpstr>
      <vt:lpstr>Типові риси таборовиків, схильних до проявів знущання</vt:lpstr>
      <vt:lpstr>Slide 31</vt:lpstr>
      <vt:lpstr>Мотивацією до знущання</vt:lpstr>
      <vt:lpstr>Типові характерні риси спостерігачів </vt:lpstr>
      <vt:lpstr>Як можемо допомогти це зупинити? </vt:lpstr>
      <vt:lpstr>Щоб зупинити знущання, потрібні реальні дії! </vt:lpstr>
      <vt:lpstr>Відвернення знущання </vt:lpstr>
      <vt:lpstr>Відвернення знущання Мета виховників під проводом РВЗ </vt:lpstr>
      <vt:lpstr>Відвернення знущання Мета виховників під проводом РВЗ </vt:lpstr>
      <vt:lpstr>Відвернення знущання Мета Виховників</vt:lpstr>
      <vt:lpstr>Втручання знущання </vt:lpstr>
      <vt:lpstr>Втручання знущання </vt:lpstr>
      <vt:lpstr>Якщо дитина підтвердила тобі в розмові, що вона жертва знущання (булінгу)</vt:lpstr>
      <vt:lpstr>Якщо ти є свідком вчинку знущання</vt:lpstr>
      <vt:lpstr>Якщо ти є свідком вчинку знущання</vt:lpstr>
      <vt:lpstr>Якщо ти є свідком вчинку знущання</vt:lpstr>
      <vt:lpstr>Послідовне виконення і втручання із жертвою знущання</vt:lpstr>
      <vt:lpstr>Послідовне виконення і втручання із таборовиком(ами), котрий/і знущаються</vt:lpstr>
      <vt:lpstr>Послідовне виконення і втручання із таборовиком(ами), котрий(і) знущаються</vt:lpstr>
      <vt:lpstr>Наслідки для переслідувача знущання</vt:lpstr>
      <vt:lpstr>Наслідки для переслідувача знущання</vt:lpstr>
      <vt:lpstr>Як не відноситися до знущання</vt:lpstr>
      <vt:lpstr>Cтрах відплати  (fear of retaliation) </vt:lpstr>
      <vt:lpstr>Slide 53</vt:lpstr>
    </vt:vector>
  </TitlesOfParts>
  <Company>Queen's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лицарську честь....</dc:title>
  <dc:creator>Plast USA</dc:creator>
  <cp:lastModifiedBy>Laryssa</cp:lastModifiedBy>
  <cp:revision>188</cp:revision>
  <dcterms:created xsi:type="dcterms:W3CDTF">2015-06-05T14:34:56Z</dcterms:created>
  <dcterms:modified xsi:type="dcterms:W3CDTF">2016-04-05T03:17:01Z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